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9" r:id="rId6"/>
    <p:sldId id="258" r:id="rId7"/>
    <p:sldId id="260" r:id="rId8"/>
    <p:sldId id="292" r:id="rId9"/>
    <p:sldId id="261" r:id="rId10"/>
    <p:sldId id="280" r:id="rId11"/>
    <p:sldId id="281" r:id="rId12"/>
    <p:sldId id="282" r:id="rId13"/>
    <p:sldId id="283" r:id="rId14"/>
    <p:sldId id="284" r:id="rId15"/>
    <p:sldId id="285" r:id="rId16"/>
    <p:sldId id="286" r:id="rId17"/>
    <p:sldId id="287" r:id="rId18"/>
    <p:sldId id="288" r:id="rId19"/>
    <p:sldId id="262" r:id="rId20"/>
    <p:sldId id="263" r:id="rId21"/>
    <p:sldId id="289" r:id="rId22"/>
    <p:sldId id="290" r:id="rId23"/>
    <p:sldId id="291" r:id="rId24"/>
    <p:sldId id="264" r:id="rId25"/>
    <p:sldId id="265" r:id="rId26"/>
    <p:sldId id="266"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325" r:id="rId41"/>
    <p:sldId id="326" r:id="rId42"/>
    <p:sldId id="327" r:id="rId43"/>
    <p:sldId id="328" r:id="rId44"/>
    <p:sldId id="329" r:id="rId45"/>
    <p:sldId id="330" r:id="rId46"/>
    <p:sldId id="331" r:id="rId47"/>
    <p:sldId id="332" r:id="rId48"/>
    <p:sldId id="333" r:id="rId49"/>
    <p:sldId id="334" r:id="rId50"/>
    <p:sldId id="336" r:id="rId51"/>
    <p:sldId id="337" r:id="rId52"/>
    <p:sldId id="338" r:id="rId53"/>
    <p:sldId id="339" r:id="rId54"/>
    <p:sldId id="293" r:id="rId5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829d8cb6-f62d-4002-8a47-ecf9dccb1660}">
          <p14:sldIdLst>
            <p14:sldId id="256"/>
          </p14:sldIdLst>
        </p14:section>
        <p14:section name="分布式事务" id="{9bd903e1-33a4-489f-9a0f-73afc4a7cf46}">
          <p14:sldIdLst>
            <p14:sldId id="259"/>
            <p14:sldId id="258"/>
            <p14:sldId id="260"/>
            <p14:sldId id="292"/>
            <p14:sldId id="257"/>
          </p14:sldIdLst>
        </p14:section>
        <p14:section name="Spring分布式实现" id="{41e07a71-3558-4fa5-8638-b04a83776b83}">
          <p14:sldIdLst>
            <p14:sldId id="261"/>
            <p14:sldId id="280"/>
            <p14:sldId id="281"/>
            <p14:sldId id="282"/>
            <p14:sldId id="283"/>
            <p14:sldId id="284"/>
            <p14:sldId id="285"/>
            <p14:sldId id="286"/>
            <p14:sldId id="287"/>
            <p14:sldId id="288"/>
            <p14:sldId id="262"/>
            <p14:sldId id="263"/>
            <p14:sldId id="289"/>
            <p14:sldId id="290"/>
            <p14:sldId id="291"/>
            <p14:sldId id="264"/>
            <p14:sldId id="265"/>
            <p14:sldId id="266"/>
          </p14:sldIdLst>
        </p14:section>
        <p14:section name="不使用JTA" id="{a1e4495f-3ef2-4370-a049-5ea14e4c5b0b}">
          <p14:sldIdLst>
            <p14:sldId id="267"/>
            <p14:sldId id="268"/>
            <p14:sldId id="269"/>
            <p14:sldId id="270"/>
            <p14:sldId id="271"/>
            <p14:sldId id="272"/>
            <p14:sldId id="273"/>
            <p14:sldId id="274"/>
            <p14:sldId id="275"/>
            <p14:sldId id="276"/>
            <p14:sldId id="277"/>
            <p14:sldId id="278"/>
            <p14:sldId id="279"/>
          </p14:sldIdLst>
        </p14:section>
        <p14:section name="分布式事务实现的模式与技术" id="{da5c7ad6-713f-4a2f-997d-27194b135141}">
          <p14:sldIdLst>
            <p14:sldId id="325"/>
            <p14:sldId id="326"/>
            <p14:sldId id="327"/>
            <p14:sldId id="328"/>
            <p14:sldId id="329"/>
            <p14:sldId id="330"/>
            <p14:sldId id="331"/>
            <p14:sldId id="332"/>
            <p14:sldId id="333"/>
            <p14:sldId id="334"/>
          </p14:sldIdLst>
        </p14:section>
        <p14:section name="消息驱动分布式事务" id="{eec6aec8-5fb6-4169-9c2f-cc3c7c48e76b}">
          <p14:sldIdLst>
            <p14:sldId id="336"/>
            <p14:sldId id="337"/>
            <p14:sldId id="338"/>
            <p14:sldId id="339"/>
          </p14:sldIdLst>
        </p14:section>
        <p14:section name="参考资料" id="{18cec514-9ae0-4c12-9247-8aaeda3d09e6}">
          <p14:sldIdLst>
            <p14:sldId id="29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40D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XA</a:t>
            </a:r>
            <a:r>
              <a:rPr lang="zh-CN" altLang="en-US"/>
              <a:t>编程规范，定义了一些事务管理的接口，定义了</a:t>
            </a:r>
            <a:r>
              <a:rPr lang="en-US" altLang="zh-CN"/>
              <a:t>XA Resource </a:t>
            </a:r>
            <a:r>
              <a:rPr lang="zh-CN" altLang="en-US"/>
              <a:t>针对数据资源的封装；事务管理的接口使用资源管理器，通过两阶段提交针对多个数据的资源进行事务的管理，</a:t>
            </a:r>
            <a:endParaRPr lang="zh-CN" altLang="en-US"/>
          </a:p>
          <a:p>
            <a:r>
              <a:rPr lang="en-US" altLang="zh-CN"/>
              <a:t>JTA</a:t>
            </a:r>
            <a:r>
              <a:rPr lang="zh-CN" altLang="en-US"/>
              <a:t>是</a:t>
            </a:r>
            <a:r>
              <a:rPr lang="en-US" altLang="zh-CN"/>
              <a:t>XA</a:t>
            </a:r>
            <a:r>
              <a:rPr lang="zh-CN" altLang="en-US"/>
              <a:t>规范在</a:t>
            </a:r>
            <a:r>
              <a:rPr lang="en-US" altLang="zh-CN"/>
              <a:t>Java </a:t>
            </a:r>
            <a:r>
              <a:rPr lang="zh-CN" altLang="en-US"/>
              <a:t>中实现。</a:t>
            </a:r>
            <a:endParaRPr lang="zh-CN" altLang="en-US"/>
          </a:p>
          <a:p>
            <a:endParaRPr lang="zh-CN" altLang="en-US"/>
          </a:p>
          <a:p>
            <a:r>
              <a:rPr lang="zh-CN" altLang="en-US"/>
              <a:t>在一个请求里面操作两个数据源，用两个事务管理器，我们就要用某种方式让这两个事务管理器的事务管理达成某种同步，让他们能够一起提交或回滚。</a:t>
            </a:r>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多数据源下，最慢的数据源时长影响</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分布式事务要解决的问题：</a:t>
            </a:r>
            <a:endParaRPr lang="zh-CN" altLang="en-US"/>
          </a:p>
          <a:p>
            <a:endParaRPr lang="zh-CN" altLang="en-US"/>
          </a:p>
          <a:p>
            <a:endParaRPr lang="zh-CN" altLang="en-US"/>
          </a:p>
          <a:p>
            <a:r>
              <a:rPr lang="zh-CN" altLang="en-US"/>
              <a:t>在一个请求里面操作两个或多个数据源，用两个或多个事务管理器，我们就要用某种方式让这两个或多个事务管理器的事务管理达成某种同步，让他们能够一起提交或回滚。</a:t>
            </a:r>
            <a:endParaRPr lang="zh-CN" altLang="en-US"/>
          </a:p>
          <a:p>
            <a:endParaRPr lang="zh-CN" altLang="en-US"/>
          </a:p>
          <a:p>
            <a:r>
              <a:rPr lang="zh-CN" altLang="en-US"/>
              <a:t>所以，重点是如何保证同步，特别是提交完第一个以后，第二个事务是有可能出错的。</a:t>
            </a:r>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JBOSS| Websphere </a:t>
            </a:r>
            <a:r>
              <a:rPr lang="zh-CN" altLang="en-US"/>
              <a:t>方式： </a:t>
            </a:r>
            <a:r>
              <a:rPr lang="en-US" altLang="zh-CN"/>
              <a:t>Spring </a:t>
            </a:r>
            <a:r>
              <a:rPr lang="zh-CN" altLang="en-US"/>
              <a:t>事务接口，通过</a:t>
            </a:r>
            <a:r>
              <a:rPr lang="en-US" altLang="zh-CN"/>
              <a:t>JNDI</a:t>
            </a:r>
            <a:r>
              <a:rPr lang="zh-CN" altLang="en-US"/>
              <a:t>控制</a:t>
            </a:r>
            <a:r>
              <a:rPr lang="en-US" altLang="zh-CN"/>
              <a:t>JTA</a:t>
            </a:r>
            <a:r>
              <a:rPr lang="zh-CN" altLang="en-US"/>
              <a:t>事务管理器</a:t>
            </a:r>
            <a:endParaRPr lang="zh-CN" altLang="en-US"/>
          </a:p>
          <a:p>
            <a:endParaRPr lang="zh-CN" altLang="en-US"/>
          </a:p>
          <a:p>
            <a:r>
              <a:rPr lang="en-US" altLang="zh-CN"/>
              <a:t>Atomikos|Bitronix </a:t>
            </a:r>
            <a:r>
              <a:rPr lang="zh-CN" altLang="en-US"/>
              <a:t>： 起一个线程，在线程里运行一个事务管理器，在这个线程里进行多个数据源的事务管理。</a:t>
            </a:r>
            <a:r>
              <a:rPr lang="en-US" altLang="zh-CN"/>
              <a:t>Spring </a:t>
            </a:r>
            <a:r>
              <a:rPr lang="zh-CN" altLang="en-US"/>
              <a:t>事务接口通过线程里的事务管理器来进行管理。</a:t>
            </a:r>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ym typeface="+mn-ea"/>
              </a:rPr>
              <a:t>为什么不使用</a:t>
            </a:r>
            <a:r>
              <a:rPr lang="en-US" altLang="zh-CN">
                <a:sym typeface="+mn-ea"/>
              </a:rPr>
              <a:t>JTA</a:t>
            </a:r>
            <a:r>
              <a:rPr lang="zh-CN" altLang="en-US">
                <a:sym typeface="+mn-ea"/>
              </a:rPr>
              <a:t>：两阶段提交，性能问题。</a:t>
            </a:r>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两个数据源：</a:t>
            </a:r>
            <a:r>
              <a:rPr lang="en-US" altLang="zh-CN"/>
              <a:t>MQ</a:t>
            </a:r>
            <a:r>
              <a:rPr lang="zh-CN" altLang="en-US"/>
              <a:t>和</a:t>
            </a:r>
            <a:r>
              <a:rPr lang="en-US" altLang="zh-CN"/>
              <a:t>DB</a:t>
            </a:r>
            <a:endParaRPr lang="en-US" altLang="zh-CN"/>
          </a:p>
          <a:p>
            <a:r>
              <a:rPr lang="zh-CN" altLang="en-US"/>
              <a:t>问题在于：</a:t>
            </a:r>
            <a:endParaRPr lang="zh-CN" altLang="en-US"/>
          </a:p>
          <a:p>
            <a:r>
              <a:rPr lang="zh-CN" altLang="en-US"/>
              <a:t>第五步提交后，第六步失败，第五步就无法回滚</a:t>
            </a:r>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如果第七步出错，还是无法回滚第六步；但还是能很大的降低该问题的概率</a:t>
            </a:r>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参考第九张幻灯片的例子</a:t>
            </a:r>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尽量降低出错的概率，还是可能会出现</a:t>
            </a:r>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Eric Brewer教授指出了著名的CAP理论，后来Seth Gilbert 和 Nancy lynch两人证明了CAP理论的正确性</a:t>
            </a:r>
            <a:endParaRPr lang="zh-CN" altLang="en-US"/>
          </a:p>
          <a:p>
            <a:endParaRPr lang="zh-CN" altLang="en-US"/>
          </a:p>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分布式事务实现的几种模式</a:t>
            </a:r>
            <a:endParaRPr lang="zh-CN" altLang="en-US"/>
          </a:p>
          <a:p>
            <a:r>
              <a:rPr lang="zh-CN" altLang="en-US"/>
              <a:t>幂等性，唯一性</a:t>
            </a:r>
            <a:r>
              <a:rPr lang="en-US" altLang="zh-CN"/>
              <a:t>ID</a:t>
            </a:r>
            <a:endParaRPr lang="en-US" altLang="zh-CN"/>
          </a:p>
          <a:p>
            <a:r>
              <a:rPr lang="zh-CN" altLang="en-US"/>
              <a:t>分布式锁与对象</a:t>
            </a:r>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Event Sourcing: </a:t>
            </a:r>
            <a:r>
              <a:rPr lang="zh-CN" altLang="en-US"/>
              <a:t>只会使用一个</a:t>
            </a:r>
            <a:r>
              <a:rPr lang="en-US" altLang="zh-CN"/>
              <a:t>event store</a:t>
            </a:r>
            <a:r>
              <a:rPr lang="zh-CN" altLang="en-US"/>
              <a:t>的数据源</a:t>
            </a:r>
            <a:endParaRPr lang="zh-CN" altLang="en-US"/>
          </a:p>
          <a:p>
            <a:r>
              <a:rPr lang="en-US" altLang="zh-CN"/>
              <a:t>TCC</a:t>
            </a:r>
            <a:r>
              <a:rPr lang="zh-CN" altLang="en-US"/>
              <a:t>： 服务间调用的时候</a:t>
            </a:r>
            <a:endParaRPr lang="zh-CN" altLang="en-US"/>
          </a:p>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微服务的安全性和幂等性。</a:t>
            </a:r>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强一致性：</a:t>
            </a:r>
            <a:r>
              <a:rPr lang="en-US" altLang="zh-CN"/>
              <a:t>ACID</a:t>
            </a:r>
            <a:r>
              <a:rPr lang="zh-CN" altLang="en-US"/>
              <a:t>的完全实现（</a:t>
            </a:r>
            <a:r>
              <a:rPr lang="en-US" altLang="zh-CN"/>
              <a:t>JTA</a:t>
            </a:r>
            <a:r>
              <a:rPr lang="zh-CN" altLang="en-US"/>
              <a:t>）</a:t>
            </a:r>
            <a:endParaRPr lang="zh-CN" altLang="en-US"/>
          </a:p>
          <a:p>
            <a:r>
              <a:rPr lang="zh-CN" altLang="en-US"/>
              <a:t>弱一致性：放弃原子性和隔离性，还是要回滚操作来保证一致性</a:t>
            </a:r>
            <a:endParaRPr lang="zh-CN" altLang="en-US"/>
          </a:p>
          <a:p>
            <a:r>
              <a:rPr lang="zh-CN" altLang="en-US"/>
              <a:t>最终一致性：在弱一致性基础上，不要求完全一致性，定时任务来完成最终一致性。（大部分情况下）</a:t>
            </a:r>
            <a:endParaRPr lang="zh-CN" altLang="en-US"/>
          </a:p>
          <a:p>
            <a:endParaRPr lang="zh-CN" altLang="en-US"/>
          </a:p>
          <a:p>
            <a:r>
              <a:rPr lang="zh-CN" altLang="en-US"/>
              <a:t>弱一致性与最终一致性区别在于错误处理机制</a:t>
            </a:r>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数据库自增序列： 需要分布式服务共用一个数据库</a:t>
            </a:r>
            <a:endParaRPr lang="zh-CN" altLang="en-US"/>
          </a:p>
          <a:p>
            <a:r>
              <a:rPr lang="en-US" altLang="zh-CN"/>
              <a:t>UUID</a:t>
            </a:r>
            <a:r>
              <a:rPr lang="zh-CN" altLang="en-US"/>
              <a:t>： </a:t>
            </a:r>
            <a:r>
              <a:rPr lang="en-US" altLang="zh-CN"/>
              <a:t>128</a:t>
            </a:r>
            <a:r>
              <a:rPr lang="zh-CN" altLang="en-US"/>
              <a:t>位，</a:t>
            </a:r>
            <a:r>
              <a:rPr lang="en-US" altLang="zh-CN"/>
              <a:t>32</a:t>
            </a:r>
            <a:r>
              <a:rPr lang="zh-CN" altLang="en-US"/>
              <a:t>个</a:t>
            </a:r>
            <a:r>
              <a:rPr lang="en-US" altLang="zh-CN"/>
              <a:t>16</a:t>
            </a:r>
            <a:r>
              <a:rPr lang="zh-CN" altLang="en-US"/>
              <a:t>进制字符</a:t>
            </a:r>
            <a:endParaRPr lang="zh-CN" altLang="en-US"/>
          </a:p>
          <a:p>
            <a:r>
              <a:rPr lang="en-US" altLang="zh-CN"/>
              <a:t>MongoDB</a:t>
            </a:r>
            <a:r>
              <a:rPr lang="zh-CN" altLang="en-US"/>
              <a:t>只保证系统中唯一，不保证全世界唯一。</a:t>
            </a:r>
            <a:r>
              <a:rPr lang="en-US" altLang="zh-CN"/>
              <a:t>24</a:t>
            </a:r>
            <a:r>
              <a:rPr lang="zh-CN" altLang="en-US"/>
              <a:t>个</a:t>
            </a:r>
            <a:r>
              <a:rPr lang="en-US" altLang="zh-CN"/>
              <a:t>16</a:t>
            </a:r>
            <a:r>
              <a:rPr lang="zh-CN" altLang="en-US"/>
              <a:t>进制字符</a:t>
            </a:r>
            <a:endParaRPr lang="zh-CN" altLang="en-US"/>
          </a:p>
          <a:p>
            <a:r>
              <a:rPr lang="en-US" altLang="zh-CN"/>
              <a:t>Redis</a:t>
            </a:r>
            <a:r>
              <a:rPr lang="zh-CN" altLang="en-US"/>
              <a:t>、</a:t>
            </a:r>
            <a:r>
              <a:rPr lang="en-US" altLang="zh-CN"/>
              <a:t>Zookeeper:</a:t>
            </a:r>
            <a:endParaRPr lang="en-US" altLang="zh-CN"/>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自增</a:t>
            </a:r>
            <a:r>
              <a:rPr lang="en-US" altLang="zh-CN"/>
              <a:t>ID</a:t>
            </a:r>
            <a:r>
              <a:rPr lang="zh-CN" altLang="en-US"/>
              <a:t>的部署：所有的服务都需要访问一个数据库</a:t>
            </a:r>
            <a:endParaRPr lang="zh-CN" altLang="en-US"/>
          </a:p>
          <a:p>
            <a:r>
              <a:rPr lang="zh-CN" altLang="en-US"/>
              <a:t>是否建索引：把</a:t>
            </a:r>
            <a:r>
              <a:rPr lang="en-US" altLang="zh-CN"/>
              <a:t>UUID</a:t>
            </a:r>
            <a:r>
              <a:rPr lang="zh-CN" altLang="en-US"/>
              <a:t>转成</a:t>
            </a:r>
            <a:r>
              <a:rPr lang="en-US" altLang="zh-CN"/>
              <a:t>Long</a:t>
            </a:r>
            <a:r>
              <a:rPr lang="zh-CN" altLang="en-US"/>
              <a:t>型保存建索引</a:t>
            </a:r>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a:p>
            <a:r>
              <a:rPr lang="zh-CN" altLang="en-US"/>
              <a:t>相对于原子性而言，要求多个节点的数据副本都是一致的，这是一种 “硬状态”。</a:t>
            </a:r>
            <a:endParaRPr lang="zh-CN" altLang="en-US"/>
          </a:p>
          <a:p>
            <a:endParaRPr lang="zh-CN" altLang="en-US"/>
          </a:p>
          <a:p>
            <a:r>
              <a:rPr lang="zh-CN" altLang="en-US"/>
              <a:t>软状态指的是：允许系统中的数据存在中间状态，并认为该状态不影响系统的整体可用性，即允许系统在多个不同节点的数据副本存在数据延时。</a:t>
            </a:r>
            <a:endParaRPr lang="zh-CN" altLang="en-US"/>
          </a:p>
          <a:p>
            <a:endParaRPr lang="zh-CN" altLang="en-US"/>
          </a:p>
          <a:p>
            <a:r>
              <a:rPr lang="zh-CN" altLang="en-US">
                <a:sym typeface="+mn-ea"/>
              </a:rPr>
              <a:t>软状态：软状态是指允许系统存在中间状态，而该中间状态不会影响系统整体可用性。分布式存储中一般一份数据至少会有三个副本，允许不同节点间副本同步的延时就是软状态的体现。mysql replication的异步复制也是一种体现。</a:t>
            </a:r>
            <a:endParaRPr lang="zh-CN" altLang="en-US"/>
          </a:p>
          <a:p>
            <a:endParaRPr lang="zh-CN" altLang="en-US"/>
          </a:p>
          <a:p>
            <a:endParaRPr lang="zh-CN" altLang="en-US"/>
          </a:p>
          <a:p>
            <a:r>
              <a:rPr lang="zh-CN" altLang="en-US"/>
              <a:t>最终一致性分为 5 种：</a:t>
            </a:r>
            <a:endParaRPr lang="zh-CN" altLang="en-US"/>
          </a:p>
          <a:p>
            <a:endParaRPr lang="zh-CN" altLang="en-US"/>
          </a:p>
          <a:p>
            <a:r>
              <a:rPr lang="zh-CN" altLang="en-US"/>
              <a:t>1. 因果一致性（Causal consistency）</a:t>
            </a:r>
            <a:endParaRPr lang="zh-CN" altLang="en-US"/>
          </a:p>
          <a:p>
            <a:endParaRPr lang="zh-CN" altLang="en-US"/>
          </a:p>
          <a:p>
            <a:r>
              <a:rPr lang="zh-CN" altLang="en-US"/>
              <a:t>指的是：如果节点 A 在更新完某个数据后通知了节点 B，那么节点 B 之后对该数据的访问和修改都是基于 A 更新后的值。于此同时，和节点 A 无因果关系的节点 C 的数据访问则没有这样的限制。</a:t>
            </a:r>
            <a:endParaRPr lang="zh-CN" altLang="en-US"/>
          </a:p>
          <a:p>
            <a:endParaRPr lang="zh-CN" altLang="en-US"/>
          </a:p>
          <a:p>
            <a:r>
              <a:rPr lang="zh-CN" altLang="en-US"/>
              <a:t>2. 读己之所写（Read your writes）</a:t>
            </a:r>
            <a:endParaRPr lang="zh-CN" altLang="en-US"/>
          </a:p>
          <a:p>
            <a:endParaRPr lang="zh-CN" altLang="en-US"/>
          </a:p>
          <a:p>
            <a:r>
              <a:rPr lang="zh-CN" altLang="en-US"/>
              <a:t>这种就很简单了，节点 A 更新一个数据后，它自身总是能访问到自身更新过的最新值，而不会看到旧值。其实也算一种因果一致性。</a:t>
            </a:r>
            <a:endParaRPr lang="zh-CN" altLang="en-US"/>
          </a:p>
          <a:p>
            <a:endParaRPr lang="zh-CN" altLang="en-US"/>
          </a:p>
          <a:p>
            <a:r>
              <a:rPr lang="zh-CN" altLang="en-US"/>
              <a:t>3. 会话一致性（Session consistency）</a:t>
            </a:r>
            <a:endParaRPr lang="zh-CN" altLang="en-US"/>
          </a:p>
          <a:p>
            <a:endParaRPr lang="zh-CN" altLang="en-US"/>
          </a:p>
          <a:p>
            <a:r>
              <a:rPr lang="zh-CN" altLang="en-US"/>
              <a:t>会话一致性将对系统数据的访问过程框定在了一个会话当中：系统能保证在同一个有效的会话中实现 “读己之所写” 的一致性，也就是说，执行更新操作之后，客户端能够在同一个会话中始终读取到该数据项的最新值。</a:t>
            </a:r>
            <a:endParaRPr lang="zh-CN" altLang="en-US"/>
          </a:p>
          <a:p>
            <a:endParaRPr lang="zh-CN" altLang="en-US"/>
          </a:p>
          <a:p>
            <a:r>
              <a:rPr lang="zh-CN" altLang="en-US"/>
              <a:t>4. 单调读一致性（Monotonic read consistency）</a:t>
            </a:r>
            <a:endParaRPr lang="zh-CN" altLang="en-US"/>
          </a:p>
          <a:p>
            <a:endParaRPr lang="zh-CN" altLang="en-US"/>
          </a:p>
          <a:p>
            <a:r>
              <a:rPr lang="zh-CN" altLang="en-US"/>
              <a:t>单调读一致性是指如果一个节点从系统中读取出一个数据项的某个值后，那么系统对于该节点后续的任何数据访问都不应该返回更旧的值。</a:t>
            </a:r>
            <a:endParaRPr lang="zh-CN" altLang="en-US"/>
          </a:p>
          <a:p>
            <a:endParaRPr lang="zh-CN" altLang="en-US"/>
          </a:p>
          <a:p>
            <a:r>
              <a:rPr lang="zh-CN" altLang="en-US"/>
              <a:t>5. 单调写一致性（Monotonic write consistency）</a:t>
            </a:r>
            <a:endParaRPr lang="zh-CN" altLang="en-US"/>
          </a:p>
          <a:p>
            <a:endParaRPr lang="zh-CN" altLang="en-US"/>
          </a:p>
          <a:p>
            <a:r>
              <a:rPr lang="zh-CN" altLang="en-US"/>
              <a:t>指一个系统要能够保证来自同一个节点的写操作被顺序的执行。</a:t>
            </a:r>
            <a:endParaRPr lang="zh-CN" altLang="en-US"/>
          </a:p>
          <a:p>
            <a:endParaRPr lang="zh-CN" altLang="en-US"/>
          </a:p>
          <a:p>
            <a:r>
              <a:rPr lang="zh-CN" altLang="en-US"/>
              <a:t>然而，在实际的实践中，这 5 种系统往往会结合使用，以构建一个具有最终一致性的分布式系统。实际上，不只是分布式系统使用最终一致性，关系型数据库在某个功能上，也是使用最终一致性的，比如备份，数据库的复制过程是需要时间的，这个复制过程中，业务读取到的值就是旧的。当然，最终还是达成了数据一致性。这也算是一个最终一致性的经典案例。</a:t>
            </a:r>
            <a:endParaRPr lang="zh-CN" altLang="en-US"/>
          </a:p>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在业务代码里不需要添加事务相关的代码通过标签或者说</a:t>
            </a:r>
            <a:r>
              <a:rPr lang="en-US" altLang="zh-CN"/>
              <a:t>AOP</a:t>
            </a:r>
            <a:r>
              <a:rPr lang="zh-CN" altLang="en-US"/>
              <a:t>来实现事务</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4" Type="http://schemas.openxmlformats.org/officeDocument/2006/relationships/tags" Target="../tags/tag1.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t="743" r="12552" b="5017"/>
          <a:stretch>
            <a:fillRect/>
          </a:stretch>
        </p:blipFill>
        <p:spPr>
          <a:xfrm>
            <a:off x="7215173" y="-1"/>
            <a:ext cx="4976828" cy="6858001"/>
          </a:xfrm>
          <a:prstGeom prst="rect">
            <a:avLst/>
          </a:prstGeom>
        </p:spPr>
      </p:pic>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30256" t="21381"/>
          <a:stretch>
            <a:fillRect/>
          </a:stretch>
        </p:blipFill>
        <p:spPr>
          <a:xfrm>
            <a:off x="0" y="0"/>
            <a:ext cx="2393849" cy="2482790"/>
          </a:xfrm>
          <a:prstGeom prst="rect">
            <a:avLst/>
          </a:prstGeom>
        </p:spPr>
      </p:pic>
      <p:sp>
        <p:nvSpPr>
          <p:cNvPr id="9" name="PA_椭圆 31"/>
          <p:cNvSpPr/>
          <p:nvPr>
            <p:custDataLst>
              <p:tags r:id="rId4"/>
            </p:custDataLst>
          </p:nvPr>
        </p:nvSpPr>
        <p:spPr>
          <a:xfrm>
            <a:off x="1992671" y="2607768"/>
            <a:ext cx="2212258" cy="221225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p:cNvSpPr>
            <a:spLocks noGrp="1"/>
          </p:cNvSpPr>
          <p:nvPr>
            <p:ph type="ctrTitle" hasCustomPrompt="1"/>
          </p:nvPr>
        </p:nvSpPr>
        <p:spPr>
          <a:xfrm>
            <a:off x="2505644" y="2784473"/>
            <a:ext cx="5048885" cy="1910081"/>
          </a:xfrm>
        </p:spPr>
        <p:txBody>
          <a:bodyPr lIns="90000" tIns="46800" rIns="90000" anchor="ctr" anchorCtr="0">
            <a:normAutofit/>
          </a:bodyPr>
          <a:lstStyle>
            <a:lvl1pPr algn="l">
              <a:defRPr sz="4400"/>
            </a:lvl1pPr>
          </a:lstStyle>
          <a:p>
            <a:r>
              <a:rPr lang="zh-CN" altLang="en-US" dirty="0"/>
              <a:t>单击此处编辑标题</a:t>
            </a:r>
            <a:endParaRPr lang="zh-CN" altLang="en-US" dirty="0"/>
          </a:p>
        </p:txBody>
      </p:sp>
      <p:sp>
        <p:nvSpPr>
          <p:cNvPr id="3" name="副标题 2"/>
          <p:cNvSpPr>
            <a:spLocks noGrp="1"/>
          </p:cNvSpPr>
          <p:nvPr>
            <p:ph type="subTitle" idx="1"/>
          </p:nvPr>
        </p:nvSpPr>
        <p:spPr>
          <a:xfrm>
            <a:off x="2505644" y="4853556"/>
            <a:ext cx="6104956" cy="684601"/>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30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30000">
                                          <p:cBhvr additive="base">
                                            <p:cTn id="7" dur="500" fill="hold"/>
                                            <p:tgtEl>
                                              <p:spTgt spid="9"/>
                                            </p:tgtEl>
                                            <p:attrNameLst>
                                              <p:attrName>ppt_x</p:attrName>
                                            </p:attrNameLst>
                                          </p:cBhvr>
                                          <p:tavLst>
                                            <p:tav tm="0">
                                              <p:val>
                                                <p:strVal val="#ppt_x"/>
                                              </p:val>
                                            </p:tav>
                                            <p:tav tm="100000">
                                              <p:val>
                                                <p:strVal val="#ppt_x"/>
                                              </p:val>
                                            </p:tav>
                                          </p:tavLst>
                                        </p:anim>
                                        <p:anim calcmode="lin" valueType="num" p14:bounceEnd="30000">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Lst>
      </p:timing>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74713" y="551543"/>
            <a:ext cx="10440000" cy="5614307"/>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l="49269"/>
          <a:stretch>
            <a:fillRect/>
          </a:stretch>
        </p:blipFill>
        <p:spPr>
          <a:xfrm>
            <a:off x="0" y="944663"/>
            <a:ext cx="6096000" cy="4968671"/>
          </a:xfrm>
          <a:prstGeom prst="rect">
            <a:avLst/>
          </a:prstGeom>
        </p:spPr>
      </p:pic>
      <p:sp>
        <p:nvSpPr>
          <p:cNvPr id="2" name="标题 1"/>
          <p:cNvSpPr>
            <a:spLocks noGrp="1"/>
          </p:cNvSpPr>
          <p:nvPr>
            <p:ph type="title" hasCustomPrompt="1"/>
          </p:nvPr>
        </p:nvSpPr>
        <p:spPr>
          <a:xfrm>
            <a:off x="4038600" y="2240359"/>
            <a:ext cx="7315200" cy="2377281"/>
          </a:xfrm>
        </p:spPr>
        <p:txBody>
          <a:bodyPr anchor="ctr" anchorCtr="0">
            <a:normAutofit/>
          </a:bodyPr>
          <a:lstStyle>
            <a:lvl1pPr algn="r">
              <a:defRPr sz="9600"/>
            </a:lvl1pPr>
          </a:lstStyle>
          <a:p>
            <a:r>
              <a:rPr lang="zh-CN" altLang="en-US" dirty="0"/>
              <a:t>编辑标题</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76000" y="334800"/>
            <a:ext cx="10440000" cy="1368000"/>
          </a:xfrm>
        </p:spPr>
        <p:txBody>
          <a:bodyPr anchor="ctr" anchorCtr="0">
            <a:normAutofit/>
          </a:bodyPr>
          <a:lstStyle>
            <a:lvl1pPr>
              <a:defRPr sz="4000"/>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876000" y="1852295"/>
            <a:ext cx="10440000" cy="4320000"/>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 name="任意多边形 18"/>
          <p:cNvSpPr/>
          <p:nvPr/>
        </p:nvSpPr>
        <p:spPr>
          <a:xfrm flipV="1">
            <a:off x="0" y="-1388"/>
            <a:ext cx="1364344" cy="1939726"/>
          </a:xfrm>
          <a:custGeom>
            <a:avLst/>
            <a:gdLst>
              <a:gd name="connsiteX0" fmla="*/ 682172 w 1364344"/>
              <a:gd name="connsiteY0" fmla="*/ 0 h 2224314"/>
              <a:gd name="connsiteX1" fmla="*/ 1364344 w 1364344"/>
              <a:gd name="connsiteY1" fmla="*/ 682172 h 2224314"/>
              <a:gd name="connsiteX2" fmla="*/ 1364344 w 1364344"/>
              <a:gd name="connsiteY2" fmla="*/ 2224314 h 2224314"/>
              <a:gd name="connsiteX3" fmla="*/ 0 w 1364344"/>
              <a:gd name="connsiteY3" fmla="*/ 2224314 h 2224314"/>
              <a:gd name="connsiteX4" fmla="*/ 0 w 1364344"/>
              <a:gd name="connsiteY4" fmla="*/ 682172 h 2224314"/>
              <a:gd name="connsiteX5" fmla="*/ 682172 w 1364344"/>
              <a:gd name="connsiteY5" fmla="*/ 0 h 2224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4344" h="2224314">
                <a:moveTo>
                  <a:pt x="682172" y="0"/>
                </a:moveTo>
                <a:cubicBezTo>
                  <a:pt x="1058925" y="0"/>
                  <a:pt x="1364344" y="305419"/>
                  <a:pt x="1364344" y="682172"/>
                </a:cubicBezTo>
                <a:lnTo>
                  <a:pt x="1364344" y="2224314"/>
                </a:lnTo>
                <a:lnTo>
                  <a:pt x="0" y="2224314"/>
                </a:lnTo>
                <a:lnTo>
                  <a:pt x="0" y="682172"/>
                </a:lnTo>
                <a:cubicBezTo>
                  <a:pt x="0" y="305419"/>
                  <a:pt x="305419" y="0"/>
                  <a:pt x="68217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任意多边形 20"/>
          <p:cNvSpPr/>
          <p:nvPr/>
        </p:nvSpPr>
        <p:spPr>
          <a:xfrm flipV="1">
            <a:off x="1364343" y="-1388"/>
            <a:ext cx="1357083" cy="1461888"/>
          </a:xfrm>
          <a:custGeom>
            <a:avLst/>
            <a:gdLst>
              <a:gd name="connsiteX0" fmla="*/ 682172 w 1364344"/>
              <a:gd name="connsiteY0" fmla="*/ 0 h 1742167"/>
              <a:gd name="connsiteX1" fmla="*/ 1364344 w 1364344"/>
              <a:gd name="connsiteY1" fmla="*/ 682172 h 1742167"/>
              <a:gd name="connsiteX2" fmla="*/ 1364344 w 1364344"/>
              <a:gd name="connsiteY2" fmla="*/ 1742167 h 1742167"/>
              <a:gd name="connsiteX3" fmla="*/ 0 w 1364344"/>
              <a:gd name="connsiteY3" fmla="*/ 1742167 h 1742167"/>
              <a:gd name="connsiteX4" fmla="*/ 0 w 1364344"/>
              <a:gd name="connsiteY4" fmla="*/ 682172 h 1742167"/>
              <a:gd name="connsiteX5" fmla="*/ 682172 w 1364344"/>
              <a:gd name="connsiteY5" fmla="*/ 0 h 174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4344" h="1742167">
                <a:moveTo>
                  <a:pt x="682172" y="0"/>
                </a:moveTo>
                <a:cubicBezTo>
                  <a:pt x="1058925" y="0"/>
                  <a:pt x="1364344" y="305419"/>
                  <a:pt x="1364344" y="682172"/>
                </a:cubicBezTo>
                <a:lnTo>
                  <a:pt x="1364344" y="1742167"/>
                </a:lnTo>
                <a:lnTo>
                  <a:pt x="0" y="1742167"/>
                </a:lnTo>
                <a:lnTo>
                  <a:pt x="0" y="682172"/>
                </a:lnTo>
                <a:cubicBezTo>
                  <a:pt x="0" y="305419"/>
                  <a:pt x="305419" y="0"/>
                  <a:pt x="6821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25"/>
          <p:cNvSpPr/>
          <p:nvPr/>
        </p:nvSpPr>
        <p:spPr>
          <a:xfrm flipV="1">
            <a:off x="4093030" y="-1388"/>
            <a:ext cx="1364339" cy="2229230"/>
          </a:xfrm>
          <a:custGeom>
            <a:avLst/>
            <a:gdLst>
              <a:gd name="connsiteX0" fmla="*/ 682172 w 1364345"/>
              <a:gd name="connsiteY0" fmla="*/ 0 h 1988910"/>
              <a:gd name="connsiteX1" fmla="*/ 1364345 w 1364345"/>
              <a:gd name="connsiteY1" fmla="*/ 682172 h 1988910"/>
              <a:gd name="connsiteX2" fmla="*/ 1364344 w 1364345"/>
              <a:gd name="connsiteY2" fmla="*/ 1988910 h 1988910"/>
              <a:gd name="connsiteX3" fmla="*/ 0 w 1364345"/>
              <a:gd name="connsiteY3" fmla="*/ 1988910 h 1988910"/>
              <a:gd name="connsiteX4" fmla="*/ 0 w 1364345"/>
              <a:gd name="connsiteY4" fmla="*/ 682172 h 1988910"/>
              <a:gd name="connsiteX5" fmla="*/ 682172 w 1364345"/>
              <a:gd name="connsiteY5" fmla="*/ 0 h 1988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4345" h="1988910">
                <a:moveTo>
                  <a:pt x="682172" y="0"/>
                </a:moveTo>
                <a:cubicBezTo>
                  <a:pt x="1058925" y="0"/>
                  <a:pt x="1364345" y="305419"/>
                  <a:pt x="1364345" y="682172"/>
                </a:cubicBezTo>
                <a:lnTo>
                  <a:pt x="1364344" y="1988910"/>
                </a:lnTo>
                <a:lnTo>
                  <a:pt x="0" y="1988910"/>
                </a:lnTo>
                <a:lnTo>
                  <a:pt x="0" y="682172"/>
                </a:lnTo>
                <a:cubicBezTo>
                  <a:pt x="0" y="305419"/>
                  <a:pt x="305419" y="0"/>
                  <a:pt x="6821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27"/>
          <p:cNvSpPr/>
          <p:nvPr/>
        </p:nvSpPr>
        <p:spPr>
          <a:xfrm flipV="1">
            <a:off x="5457374" y="0"/>
            <a:ext cx="1364343" cy="1568673"/>
          </a:xfrm>
          <a:custGeom>
            <a:avLst/>
            <a:gdLst>
              <a:gd name="connsiteX0" fmla="*/ 682171 w 1364343"/>
              <a:gd name="connsiteY0" fmla="*/ 0 h 1680482"/>
              <a:gd name="connsiteX1" fmla="*/ 1364343 w 1364343"/>
              <a:gd name="connsiteY1" fmla="*/ 682172 h 1680482"/>
              <a:gd name="connsiteX2" fmla="*/ 1364343 w 1364343"/>
              <a:gd name="connsiteY2" fmla="*/ 1680482 h 1680482"/>
              <a:gd name="connsiteX3" fmla="*/ 0 w 1364343"/>
              <a:gd name="connsiteY3" fmla="*/ 1680482 h 1680482"/>
              <a:gd name="connsiteX4" fmla="*/ 0 w 1364343"/>
              <a:gd name="connsiteY4" fmla="*/ 682172 h 1680482"/>
              <a:gd name="connsiteX5" fmla="*/ 682171 w 1364343"/>
              <a:gd name="connsiteY5" fmla="*/ 0 h 1680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4343" h="1680482">
                <a:moveTo>
                  <a:pt x="682171" y="0"/>
                </a:moveTo>
                <a:cubicBezTo>
                  <a:pt x="1058924" y="0"/>
                  <a:pt x="1364343" y="305419"/>
                  <a:pt x="1364343" y="682172"/>
                </a:cubicBezTo>
                <a:lnTo>
                  <a:pt x="1364343" y="1680482"/>
                </a:lnTo>
                <a:lnTo>
                  <a:pt x="0" y="1680482"/>
                </a:lnTo>
                <a:lnTo>
                  <a:pt x="0" y="682172"/>
                </a:lnTo>
                <a:cubicBezTo>
                  <a:pt x="0" y="305419"/>
                  <a:pt x="305418" y="0"/>
                  <a:pt x="68217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29"/>
          <p:cNvSpPr/>
          <p:nvPr/>
        </p:nvSpPr>
        <p:spPr>
          <a:xfrm flipV="1">
            <a:off x="6821715" y="-1389"/>
            <a:ext cx="1364344" cy="2229231"/>
          </a:xfrm>
          <a:custGeom>
            <a:avLst/>
            <a:gdLst>
              <a:gd name="connsiteX0" fmla="*/ 682172 w 1364344"/>
              <a:gd name="connsiteY0" fmla="*/ 0 h 1742167"/>
              <a:gd name="connsiteX1" fmla="*/ 1364344 w 1364344"/>
              <a:gd name="connsiteY1" fmla="*/ 682172 h 1742167"/>
              <a:gd name="connsiteX2" fmla="*/ 1364344 w 1364344"/>
              <a:gd name="connsiteY2" fmla="*/ 1742167 h 1742167"/>
              <a:gd name="connsiteX3" fmla="*/ 0 w 1364344"/>
              <a:gd name="connsiteY3" fmla="*/ 1742167 h 1742167"/>
              <a:gd name="connsiteX4" fmla="*/ 0 w 1364344"/>
              <a:gd name="connsiteY4" fmla="*/ 682172 h 1742167"/>
              <a:gd name="connsiteX5" fmla="*/ 682172 w 1364344"/>
              <a:gd name="connsiteY5" fmla="*/ 0 h 174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4344" h="1742167">
                <a:moveTo>
                  <a:pt x="682172" y="0"/>
                </a:moveTo>
                <a:cubicBezTo>
                  <a:pt x="1058925" y="0"/>
                  <a:pt x="1364344" y="305419"/>
                  <a:pt x="1364344" y="682172"/>
                </a:cubicBezTo>
                <a:lnTo>
                  <a:pt x="1364344" y="1742167"/>
                </a:lnTo>
                <a:lnTo>
                  <a:pt x="0" y="1742167"/>
                </a:lnTo>
                <a:lnTo>
                  <a:pt x="0" y="682172"/>
                </a:lnTo>
                <a:cubicBezTo>
                  <a:pt x="0" y="305419"/>
                  <a:pt x="305419" y="0"/>
                  <a:pt x="6821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31"/>
          <p:cNvSpPr/>
          <p:nvPr/>
        </p:nvSpPr>
        <p:spPr>
          <a:xfrm flipV="1">
            <a:off x="8186057" y="-1389"/>
            <a:ext cx="1364345" cy="1939724"/>
          </a:xfrm>
          <a:custGeom>
            <a:avLst/>
            <a:gdLst>
              <a:gd name="connsiteX0" fmla="*/ 682172 w 1364344"/>
              <a:gd name="connsiteY0" fmla="*/ 0 h 2424338"/>
              <a:gd name="connsiteX1" fmla="*/ 1364344 w 1364344"/>
              <a:gd name="connsiteY1" fmla="*/ 682172 h 2424338"/>
              <a:gd name="connsiteX2" fmla="*/ 1364343 w 1364344"/>
              <a:gd name="connsiteY2" fmla="*/ 2424338 h 2424338"/>
              <a:gd name="connsiteX3" fmla="*/ 0 w 1364344"/>
              <a:gd name="connsiteY3" fmla="*/ 2424338 h 2424338"/>
              <a:gd name="connsiteX4" fmla="*/ 0 w 1364344"/>
              <a:gd name="connsiteY4" fmla="*/ 682172 h 2424338"/>
              <a:gd name="connsiteX5" fmla="*/ 682172 w 1364344"/>
              <a:gd name="connsiteY5" fmla="*/ 0 h 242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4344" h="2424338">
                <a:moveTo>
                  <a:pt x="682172" y="0"/>
                </a:moveTo>
                <a:cubicBezTo>
                  <a:pt x="1058925" y="0"/>
                  <a:pt x="1364344" y="305419"/>
                  <a:pt x="1364344" y="682172"/>
                </a:cubicBezTo>
                <a:lnTo>
                  <a:pt x="1364343" y="2424338"/>
                </a:lnTo>
                <a:lnTo>
                  <a:pt x="0" y="2424338"/>
                </a:lnTo>
                <a:lnTo>
                  <a:pt x="0" y="682172"/>
                </a:lnTo>
                <a:cubicBezTo>
                  <a:pt x="0" y="305419"/>
                  <a:pt x="305419" y="0"/>
                  <a:pt x="68217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33"/>
          <p:cNvSpPr/>
          <p:nvPr/>
        </p:nvSpPr>
        <p:spPr>
          <a:xfrm flipV="1">
            <a:off x="9550401" y="-1388"/>
            <a:ext cx="1364344" cy="1461887"/>
          </a:xfrm>
          <a:custGeom>
            <a:avLst/>
            <a:gdLst>
              <a:gd name="connsiteX0" fmla="*/ 682172 w 1364344"/>
              <a:gd name="connsiteY0" fmla="*/ 0 h 1762577"/>
              <a:gd name="connsiteX1" fmla="*/ 1364344 w 1364344"/>
              <a:gd name="connsiteY1" fmla="*/ 682172 h 1762577"/>
              <a:gd name="connsiteX2" fmla="*/ 1364343 w 1364344"/>
              <a:gd name="connsiteY2" fmla="*/ 1762577 h 1762577"/>
              <a:gd name="connsiteX3" fmla="*/ 0 w 1364344"/>
              <a:gd name="connsiteY3" fmla="*/ 1762577 h 1762577"/>
              <a:gd name="connsiteX4" fmla="*/ 0 w 1364344"/>
              <a:gd name="connsiteY4" fmla="*/ 682172 h 1762577"/>
              <a:gd name="connsiteX5" fmla="*/ 682172 w 1364344"/>
              <a:gd name="connsiteY5" fmla="*/ 0 h 176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4344" h="1762577">
                <a:moveTo>
                  <a:pt x="682172" y="0"/>
                </a:moveTo>
                <a:cubicBezTo>
                  <a:pt x="1058925" y="0"/>
                  <a:pt x="1364344" y="305419"/>
                  <a:pt x="1364344" y="682172"/>
                </a:cubicBezTo>
                <a:lnTo>
                  <a:pt x="1364343" y="1762577"/>
                </a:lnTo>
                <a:lnTo>
                  <a:pt x="0" y="1762577"/>
                </a:lnTo>
                <a:lnTo>
                  <a:pt x="0" y="682172"/>
                </a:lnTo>
                <a:cubicBezTo>
                  <a:pt x="0" y="305419"/>
                  <a:pt x="305419" y="0"/>
                  <a:pt x="6821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35"/>
          <p:cNvSpPr/>
          <p:nvPr/>
        </p:nvSpPr>
        <p:spPr>
          <a:xfrm flipV="1">
            <a:off x="10914743" y="-1"/>
            <a:ext cx="1277257" cy="1932183"/>
          </a:xfrm>
          <a:custGeom>
            <a:avLst/>
            <a:gdLst>
              <a:gd name="connsiteX0" fmla="*/ 682172 w 1364344"/>
              <a:gd name="connsiteY0" fmla="*/ 0 h 1900916"/>
              <a:gd name="connsiteX1" fmla="*/ 1364344 w 1364344"/>
              <a:gd name="connsiteY1" fmla="*/ 682172 h 1900916"/>
              <a:gd name="connsiteX2" fmla="*/ 1364344 w 1364344"/>
              <a:gd name="connsiteY2" fmla="*/ 1900916 h 1900916"/>
              <a:gd name="connsiteX3" fmla="*/ 0 w 1364344"/>
              <a:gd name="connsiteY3" fmla="*/ 1900916 h 1900916"/>
              <a:gd name="connsiteX4" fmla="*/ 0 w 1364344"/>
              <a:gd name="connsiteY4" fmla="*/ 682172 h 1900916"/>
              <a:gd name="connsiteX5" fmla="*/ 682172 w 1364344"/>
              <a:gd name="connsiteY5" fmla="*/ 0 h 1900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4344" h="1900916">
                <a:moveTo>
                  <a:pt x="682172" y="0"/>
                </a:moveTo>
                <a:cubicBezTo>
                  <a:pt x="1058925" y="0"/>
                  <a:pt x="1364344" y="305419"/>
                  <a:pt x="1364344" y="682172"/>
                </a:cubicBezTo>
                <a:lnTo>
                  <a:pt x="1364344" y="1900916"/>
                </a:lnTo>
                <a:lnTo>
                  <a:pt x="0" y="1900916"/>
                </a:lnTo>
                <a:lnTo>
                  <a:pt x="0" y="682172"/>
                </a:lnTo>
                <a:cubicBezTo>
                  <a:pt x="0" y="305419"/>
                  <a:pt x="305419" y="0"/>
                  <a:pt x="68217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31"/>
          <p:cNvSpPr/>
          <p:nvPr/>
        </p:nvSpPr>
        <p:spPr>
          <a:xfrm flipV="1">
            <a:off x="2721427" y="-7541"/>
            <a:ext cx="1364345" cy="1939724"/>
          </a:xfrm>
          <a:custGeom>
            <a:avLst/>
            <a:gdLst>
              <a:gd name="connsiteX0" fmla="*/ 682172 w 1364344"/>
              <a:gd name="connsiteY0" fmla="*/ 0 h 2424338"/>
              <a:gd name="connsiteX1" fmla="*/ 1364344 w 1364344"/>
              <a:gd name="connsiteY1" fmla="*/ 682172 h 2424338"/>
              <a:gd name="connsiteX2" fmla="*/ 1364343 w 1364344"/>
              <a:gd name="connsiteY2" fmla="*/ 2424338 h 2424338"/>
              <a:gd name="connsiteX3" fmla="*/ 0 w 1364344"/>
              <a:gd name="connsiteY3" fmla="*/ 2424338 h 2424338"/>
              <a:gd name="connsiteX4" fmla="*/ 0 w 1364344"/>
              <a:gd name="connsiteY4" fmla="*/ 682172 h 2424338"/>
              <a:gd name="connsiteX5" fmla="*/ 682172 w 1364344"/>
              <a:gd name="connsiteY5" fmla="*/ 0 h 242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4344" h="2424338">
                <a:moveTo>
                  <a:pt x="682172" y="0"/>
                </a:moveTo>
                <a:cubicBezTo>
                  <a:pt x="1058925" y="0"/>
                  <a:pt x="1364344" y="305419"/>
                  <a:pt x="1364344" y="682172"/>
                </a:cubicBezTo>
                <a:lnTo>
                  <a:pt x="1364343" y="2424338"/>
                </a:lnTo>
                <a:lnTo>
                  <a:pt x="0" y="2424338"/>
                </a:lnTo>
                <a:lnTo>
                  <a:pt x="0" y="682172"/>
                </a:lnTo>
                <a:cubicBezTo>
                  <a:pt x="0" y="305419"/>
                  <a:pt x="305419" y="0"/>
                  <a:pt x="68217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838200" y="4359276"/>
            <a:ext cx="10515600" cy="1192212"/>
          </a:xfrm>
        </p:spPr>
        <p:txBody>
          <a:bodyPr lIns="90000" tIns="90000" rIns="90000" anchor="t" anchorCtr="0">
            <a:normAutofit/>
          </a:bodyPr>
          <a:lstStyle>
            <a:lvl1pPr algn="ctr">
              <a:defRPr sz="4800"/>
            </a:lvl1pPr>
          </a:lstStyle>
          <a:p>
            <a:r>
              <a:rPr lang="zh-CN" altLang="en-US" dirty="0"/>
              <a:t>单击此处编辑母版标题样式</a:t>
            </a:r>
            <a:endParaRPr lang="zh-CN" altLang="en-US" dirty="0"/>
          </a:p>
        </p:txBody>
      </p:sp>
      <p:sp>
        <p:nvSpPr>
          <p:cNvPr id="3" name="文本占位符 2"/>
          <p:cNvSpPr>
            <a:spLocks noGrp="1"/>
          </p:cNvSpPr>
          <p:nvPr>
            <p:ph type="body" idx="1" hasCustomPrompt="1"/>
          </p:nvPr>
        </p:nvSpPr>
        <p:spPr>
          <a:xfrm>
            <a:off x="838200" y="2558853"/>
            <a:ext cx="10515600" cy="1775024"/>
          </a:xfrm>
        </p:spPr>
        <p:txBody>
          <a:bodyPr>
            <a:noAutofit/>
          </a:bodyPr>
          <a:lstStyle>
            <a:lvl1pPr marL="0" indent="0" algn="ctr">
              <a:buNone/>
              <a:defRPr sz="9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编辑文本</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normAutofit/>
          </a:bodyPr>
          <a:lstStyle>
            <a:lvl1pPr>
              <a:lnSpc>
                <a:spcPct val="90000"/>
              </a:lnSpc>
              <a:defRPr sz="4000"/>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874712" y="1854200"/>
            <a:ext cx="5112000" cy="4321175"/>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6198600" y="1854200"/>
            <a:ext cx="5112000" cy="4321175"/>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74800" y="334800"/>
            <a:ext cx="10440000" cy="1368000"/>
          </a:xfrm>
        </p:spPr>
        <p:txBody>
          <a:bodyPr>
            <a:normAutofit/>
          </a:bodyPr>
          <a:lstStyle>
            <a:lvl1pPr>
              <a:defRPr sz="4000"/>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74713" y="1854298"/>
            <a:ext cx="5112000" cy="7200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74712" y="2716271"/>
            <a:ext cx="5112000" cy="34560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95764" y="1854298"/>
            <a:ext cx="5112000" cy="7200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95760" y="2716271"/>
            <a:ext cx="5112001" cy="34560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lvl1pPr>
              <a:defRPr sz="4000"/>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74800" y="444500"/>
            <a:ext cx="4176000" cy="1510300"/>
          </a:xfrm>
        </p:spPr>
        <p:txBody>
          <a:bodyPr anchor="t" anchorCtr="0">
            <a:normAutofit/>
          </a:bodyPr>
          <a:lstStyle>
            <a:lvl1pPr>
              <a:defRPr sz="3600"/>
            </a:lvl1pPr>
          </a:lstStyle>
          <a:p>
            <a:r>
              <a:rPr lang="zh-CN" altLang="en-US" dirty="0"/>
              <a:t>单击此处编辑母版标题样式</a:t>
            </a:r>
            <a:endParaRPr lang="zh-CN" altLang="en-US" dirty="0"/>
          </a:p>
        </p:txBody>
      </p:sp>
      <p:sp>
        <p:nvSpPr>
          <p:cNvPr id="3" name="图片占位符 2"/>
          <p:cNvSpPr>
            <a:spLocks noGrp="1" noChangeAspect="1"/>
          </p:cNvSpPr>
          <p:nvPr>
            <p:ph type="pic" idx="1"/>
          </p:nvPr>
        </p:nvSpPr>
        <p:spPr>
          <a:xfrm>
            <a:off x="5193525" y="444500"/>
            <a:ext cx="6120000" cy="57223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874800" y="2111473"/>
            <a:ext cx="4176000" cy="4053600"/>
          </a:xfrm>
        </p:spPr>
        <p:txBody>
          <a:bodyPr>
            <a:normAutofit/>
          </a:bodyPr>
          <a:lstStyle>
            <a:lvl1pPr marL="0" indent="0">
              <a:lnSpc>
                <a:spcPct val="90000"/>
              </a:lnSpc>
              <a:spcBef>
                <a:spcPts val="1000"/>
              </a:spcBef>
              <a:spcAft>
                <a:spcPts val="0"/>
              </a:spcAft>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795909" y="333375"/>
            <a:ext cx="1512000" cy="5832000"/>
          </a:xfrm>
        </p:spPr>
        <p:txBody>
          <a:bodyPr vert="eaVert">
            <a:normAutofit/>
          </a:bodyPr>
          <a:lstStyle>
            <a:lvl1pPr>
              <a:defRPr sz="3600"/>
            </a:lvl1pPr>
          </a:lstStyle>
          <a:p>
            <a:r>
              <a:rPr lang="zh-CN" altLang="en-US" dirty="0"/>
              <a:t>单击此处编辑母版标题样式</a:t>
            </a:r>
            <a:endParaRPr lang="zh-CN" altLang="en-US" dirty="0"/>
          </a:p>
        </p:txBody>
      </p:sp>
      <p:sp>
        <p:nvSpPr>
          <p:cNvPr id="3" name="竖排文字占位符 2"/>
          <p:cNvSpPr>
            <a:spLocks noGrp="1"/>
          </p:cNvSpPr>
          <p:nvPr>
            <p:ph type="body" orient="vert" idx="1"/>
          </p:nvPr>
        </p:nvSpPr>
        <p:spPr>
          <a:xfrm>
            <a:off x="874800" y="334800"/>
            <a:ext cx="8784000" cy="5832000"/>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tags" Target="../tags/tag4.xml"/><Relationship Id="rId13" Type="http://schemas.openxmlformats.org/officeDocument/2006/relationships/tags" Target="../tags/tag3.xml"/><Relationship Id="rId12" Type="http://schemas.openxmlformats.org/officeDocument/2006/relationships/tags" Target="../tags/tag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876000" y="333375"/>
            <a:ext cx="10440000" cy="1366838"/>
          </a:xfrm>
          <a:prstGeom prst="rect">
            <a:avLst/>
          </a:prstGeom>
        </p:spPr>
        <p:txBody>
          <a:bodyPr vert="horz" lIns="91440" tIns="45720" rIns="91440" bIns="468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876000" y="1854000"/>
            <a:ext cx="10440000" cy="4320000"/>
          </a:xfrm>
          <a:prstGeom prst="rect">
            <a:avLst/>
          </a:prstGeom>
        </p:spPr>
        <p:txBody>
          <a:bodyPr vert="horz" lIns="91440" tIns="45720" rIns="91440" bIns="46800" rtlCol="0" anchor="t" anchorCtr="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79742" y="6349833"/>
            <a:ext cx="2700000" cy="316800"/>
          </a:xfrm>
          <a:prstGeom prst="rect">
            <a:avLst/>
          </a:prstGeom>
        </p:spPr>
        <p:txBody>
          <a:bodyPr vert="horz" lIns="91440" tIns="45720" rIns="91440" bIns="46800" rtlCol="0" anchor="t" anchorCtr="0">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116000" y="6349833"/>
            <a:ext cx="3960000" cy="316800"/>
          </a:xfrm>
          <a:prstGeom prst="rect">
            <a:avLst/>
          </a:prstGeom>
        </p:spPr>
        <p:txBody>
          <a:bodyPr vert="horz" lIns="91440" tIns="45720" rIns="91440" bIns="46800" rtlCol="0" anchor="t" anchorCtr="0">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nvPr>
        </p:nvSpPr>
        <p:spPr>
          <a:xfrm>
            <a:off x="8610600" y="6349833"/>
            <a:ext cx="2700000" cy="316800"/>
          </a:xfrm>
          <a:prstGeom prst="rect">
            <a:avLst/>
          </a:prstGeom>
        </p:spPr>
        <p:txBody>
          <a:bodyPr vert="horz" lIns="91440" tIns="45720" rIns="91440" bIns="46800" rtlCol="0" anchor="t" anchorCtr="0">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120000"/>
        </a:lnSpc>
        <a:spcBef>
          <a:spcPct val="0"/>
        </a:spcBef>
        <a:buNone/>
        <a:defRPr sz="4000" kern="1200">
          <a:solidFill>
            <a:schemeClr val="bg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bg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tags" Target="../tags/tag16.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tags" Target="../tags/tag17.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tags" Target="../tags/tag19.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tags" Target="../tags/tag20.xml"/><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tags" Target="../tags/tag22.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2.xml"/><Relationship Id="rId2" Type="http://schemas.openxmlformats.org/officeDocument/2006/relationships/tags" Target="../tags/tag26.xml"/><Relationship Id="rId1" Type="http://schemas.openxmlformats.org/officeDocument/2006/relationships/image" Target="../media/image12.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2.xml"/><Relationship Id="rId2" Type="http://schemas.openxmlformats.org/officeDocument/2006/relationships/tags" Target="../tags/tag27.xml"/><Relationship Id="rId1"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2.xml"/><Relationship Id="rId2" Type="http://schemas.openxmlformats.org/officeDocument/2006/relationships/tags" Target="../tags/tag29.xml"/><Relationship Id="rId1"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0.xml"/></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xml"/><Relationship Id="rId2" Type="http://schemas.openxmlformats.org/officeDocument/2006/relationships/tags" Target="../tags/tag31.xml"/><Relationship Id="rId1" Type="http://schemas.openxmlformats.org/officeDocument/2006/relationships/image" Target="../media/image15.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tags" Target="../tags/tag32.xml"/><Relationship Id="rId1" Type="http://schemas.openxmlformats.org/officeDocument/2006/relationships/image" Target="../media/image16.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2.xml"/><Relationship Id="rId2" Type="http://schemas.openxmlformats.org/officeDocument/2006/relationships/tags" Target="../tags/tag33.xml"/><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2.xml"/><Relationship Id="rId2" Type="http://schemas.openxmlformats.org/officeDocument/2006/relationships/tags" Target="../tags/tag34.xml"/><Relationship Id="rId1"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5.xml"/><Relationship Id="rId1" Type="http://schemas.openxmlformats.org/officeDocument/2006/relationships/image" Target="../media/image19.png"/></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2.xml"/><Relationship Id="rId2" Type="http://schemas.openxmlformats.org/officeDocument/2006/relationships/tags" Target="../tags/tag36.xml"/><Relationship Id="rId1" Type="http://schemas.openxmlformats.org/officeDocument/2006/relationships/image" Target="../media/image20.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7.xml"/><Relationship Id="rId1" Type="http://schemas.openxmlformats.org/officeDocument/2006/relationships/image" Target="../media/image21.png"/></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2.xml"/><Relationship Id="rId2" Type="http://schemas.openxmlformats.org/officeDocument/2006/relationships/tags" Target="../tags/tag38.xml"/><Relationship Id="rId1" Type="http://schemas.openxmlformats.org/officeDocument/2006/relationships/image" Target="../media/image22.png"/></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2.xml"/><Relationship Id="rId2" Type="http://schemas.openxmlformats.org/officeDocument/2006/relationships/tags" Target="../tags/tag39.xml"/><Relationship Id="rId1" Type="http://schemas.openxmlformats.org/officeDocument/2006/relationships/image" Target="../media/image23.pn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2.xml"/><Relationship Id="rId2" Type="http://schemas.openxmlformats.org/officeDocument/2006/relationships/tags" Target="../tags/tag40.xml"/><Relationship Id="rId1" Type="http://schemas.openxmlformats.org/officeDocument/2006/relationships/image" Target="../media/image24.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1.xml"/><Relationship Id="rId1" Type="http://schemas.openxmlformats.org/officeDocument/2006/relationships/image" Target="../media/image25.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ags" Target="../tags/tag42.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43.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tags" Target="../tags/tag44.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2.xml"/><Relationship Id="rId2" Type="http://schemas.openxmlformats.org/officeDocument/2006/relationships/tags" Target="../tags/tag46.xml"/><Relationship Id="rId1" Type="http://schemas.openxmlformats.org/officeDocument/2006/relationships/image" Target="../media/image26.png"/></Relationships>
</file>

<file path=ppt/slides/_rels/slide43.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2.xml"/><Relationship Id="rId2" Type="http://schemas.openxmlformats.org/officeDocument/2006/relationships/tags" Target="../tags/tag47.xml"/><Relationship Id="rId1" Type="http://schemas.openxmlformats.org/officeDocument/2006/relationships/image" Target="../media/image27.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tags" Target="../tags/tag48.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tags" Target="../tags/tag49.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xml"/><Relationship Id="rId1" Type="http://schemas.openxmlformats.org/officeDocument/2006/relationships/tags" Target="../tags/tag50.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tags" Target="../tags/tag51.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tags" Target="../tags/tag52.xml"/></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44.xml"/><Relationship Id="rId3" Type="http://schemas.openxmlformats.org/officeDocument/2006/relationships/slideLayout" Target="../slideLayouts/slideLayout2.xml"/><Relationship Id="rId2" Type="http://schemas.openxmlformats.org/officeDocument/2006/relationships/tags" Target="../tags/tag53.xml"/><Relationship Id="rId1" Type="http://schemas.openxmlformats.org/officeDocument/2006/relationships/image" Target="../media/image28.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4.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tags" Target="../tags/tag55.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zh-CN" altLang="en-US"/>
              <a:t>分布式事务</a:t>
            </a:r>
            <a:endParaRPr lang="zh-CN" altLang="en-US"/>
          </a:p>
        </p:txBody>
      </p:sp>
      <p:sp>
        <p:nvSpPr>
          <p:cNvPr id="3" name="副标题 2"/>
          <p:cNvSpPr>
            <a:spLocks noGrp="1"/>
          </p:cNvSpPr>
          <p:nvPr>
            <p:ph type="subTitle" idx="1"/>
          </p:nvPr>
        </p:nvSpPr>
        <p:spPr/>
        <p:txBody>
          <a:bodyPr/>
          <a:p>
            <a:r>
              <a:rPr lang="en-US" altLang="zh-CN"/>
              <a:t>spring cloud</a:t>
            </a:r>
            <a:endParaRPr lang="en-US" altLang="zh-CN"/>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Spring</a:t>
            </a:r>
            <a:r>
              <a:rPr lang="zh-CN" altLang="en-US"/>
              <a:t>事务机制</a:t>
            </a:r>
            <a:r>
              <a:rPr lang="en-US" altLang="zh-CN"/>
              <a:t>-</a:t>
            </a:r>
            <a:r>
              <a:rPr lang="zh-CN" altLang="en-US"/>
              <a:t>外部（全局）事务</a:t>
            </a:r>
            <a:endParaRPr lang="zh-CN" altLang="en-US"/>
          </a:p>
        </p:txBody>
      </p:sp>
      <p:sp>
        <p:nvSpPr>
          <p:cNvPr id="3" name="内容占位符 2"/>
          <p:cNvSpPr>
            <a:spLocks noGrp="1"/>
          </p:cNvSpPr>
          <p:nvPr>
            <p:ph idx="1"/>
          </p:nvPr>
        </p:nvSpPr>
        <p:spPr/>
        <p:txBody>
          <a:bodyPr/>
          <a:p>
            <a:endParaRPr lang="zh-CN" altLang="en-US"/>
          </a:p>
          <a:p>
            <a:endParaRPr lang="zh-CN" altLang="en-US"/>
          </a:p>
          <a:p>
            <a:r>
              <a:rPr lang="zh-CN" altLang="en-US"/>
              <a:t>外部事务管理器提供事务管理</a:t>
            </a:r>
            <a:endParaRPr lang="zh-CN" altLang="en-US"/>
          </a:p>
          <a:p>
            <a:endParaRPr lang="zh-CN" altLang="en-US"/>
          </a:p>
          <a:p>
            <a:r>
              <a:rPr lang="zh-CN" altLang="en-US"/>
              <a:t>通过</a:t>
            </a:r>
            <a:r>
              <a:rPr lang="en-US" altLang="zh-CN"/>
              <a:t>Spring </a:t>
            </a:r>
            <a:r>
              <a:rPr lang="zh-CN" altLang="en-US"/>
              <a:t>事务接口，调用外部事务管理器</a:t>
            </a:r>
            <a:endParaRPr lang="zh-CN" altLang="en-US"/>
          </a:p>
          <a:p>
            <a:endParaRPr lang="zh-CN" altLang="en-US"/>
          </a:p>
          <a:p>
            <a:r>
              <a:rPr lang="zh-CN" altLang="en-US"/>
              <a:t>通过</a:t>
            </a:r>
            <a:r>
              <a:rPr lang="en-US" altLang="zh-CN"/>
              <a:t>JNDI</a:t>
            </a:r>
            <a:r>
              <a:rPr lang="zh-CN" altLang="en-US"/>
              <a:t>等方式获取外部事务管理器的实例</a:t>
            </a:r>
            <a:endParaRPr lang="zh-CN" altLang="en-US"/>
          </a:p>
          <a:p>
            <a:endParaRPr lang="zh-CN" altLang="en-US"/>
          </a:p>
          <a:p>
            <a:r>
              <a:rPr lang="zh-CN" altLang="en-US"/>
              <a:t>外部事务管理器一般由应用服务器提供，如</a:t>
            </a:r>
            <a:r>
              <a:rPr lang="en-US" altLang="zh-CN"/>
              <a:t>JBoss</a:t>
            </a:r>
            <a:r>
              <a:rPr lang="zh-CN" altLang="en-US"/>
              <a:t>，</a:t>
            </a:r>
            <a:r>
              <a:rPr lang="en-US" altLang="zh-CN"/>
              <a:t>Websphere</a:t>
            </a:r>
            <a:endParaRPr lang="en-US" altLang="zh-CN"/>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en-US" altLang="zh-CN">
                <a:sym typeface="+mn-ea"/>
              </a:rPr>
              <a:t>Spring</a:t>
            </a:r>
            <a:r>
              <a:rPr lang="zh-CN" altLang="en-US">
                <a:sym typeface="+mn-ea"/>
              </a:rPr>
              <a:t>事务机制</a:t>
            </a:r>
            <a:r>
              <a:rPr lang="en-US" altLang="zh-CN">
                <a:sym typeface="+mn-ea"/>
              </a:rPr>
              <a:t>-</a:t>
            </a:r>
            <a:r>
              <a:rPr lang="zh-CN" altLang="en-US">
                <a:sym typeface="+mn-ea"/>
              </a:rPr>
              <a:t>外部（全局）事务</a:t>
            </a:r>
            <a:r>
              <a:rPr lang="en-US" altLang="zh-CN">
                <a:sym typeface="+mn-ea"/>
              </a:rPr>
              <a:t>-JTA</a:t>
            </a:r>
            <a:endParaRPr lang="en-US" altLang="zh-CN">
              <a:sym typeface="+mn-ea"/>
            </a:endParaRPr>
          </a:p>
        </p:txBody>
      </p:sp>
      <p:sp>
        <p:nvSpPr>
          <p:cNvPr id="3" name="内容占位符 2"/>
          <p:cNvSpPr>
            <a:spLocks noGrp="1"/>
          </p:cNvSpPr>
          <p:nvPr>
            <p:ph idx="1"/>
          </p:nvPr>
        </p:nvSpPr>
        <p:spPr>
          <a:xfrm>
            <a:off x="875665" y="2749550"/>
            <a:ext cx="10440035" cy="2756535"/>
          </a:xfrm>
        </p:spPr>
        <p:txBody>
          <a:bodyPr/>
          <a:p>
            <a:r>
              <a:rPr lang="zh-CN" altLang="en-US"/>
              <a:t>外部事务管理器提供</a:t>
            </a:r>
            <a:r>
              <a:rPr lang="en-US" altLang="zh-CN"/>
              <a:t>JTA</a:t>
            </a:r>
            <a:r>
              <a:rPr lang="zh-CN" altLang="en-US"/>
              <a:t>事务管理</a:t>
            </a:r>
            <a:endParaRPr lang="zh-CN" altLang="en-US"/>
          </a:p>
          <a:p>
            <a:endParaRPr lang="zh-CN" altLang="en-US"/>
          </a:p>
          <a:p>
            <a:r>
              <a:rPr lang="en-US" altLang="zh-CN"/>
              <a:t>JTA</a:t>
            </a:r>
            <a:r>
              <a:rPr lang="zh-CN" altLang="en-US"/>
              <a:t>事务管理器可以管理多个数据资源</a:t>
            </a:r>
            <a:endParaRPr lang="zh-CN" altLang="en-US"/>
          </a:p>
          <a:p>
            <a:endParaRPr lang="zh-CN" altLang="en-US"/>
          </a:p>
          <a:p>
            <a:r>
              <a:rPr lang="zh-CN" altLang="en-US"/>
              <a:t>通过</a:t>
            </a:r>
            <a:r>
              <a:rPr lang="en-US" altLang="zh-CN"/>
              <a:t>2</a:t>
            </a:r>
            <a:r>
              <a:rPr lang="zh-CN" altLang="en-US"/>
              <a:t>阶段提交实现多数据源的事务</a:t>
            </a:r>
            <a:endParaRPr lang="zh-CN" altLang="en-US"/>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en-US" altLang="zh-CN">
                <a:sym typeface="+mn-ea"/>
              </a:rPr>
              <a:t>Spring</a:t>
            </a:r>
            <a:r>
              <a:rPr lang="zh-CN" altLang="en-US">
                <a:sym typeface="+mn-ea"/>
              </a:rPr>
              <a:t>事务机制</a:t>
            </a:r>
            <a:r>
              <a:rPr lang="en-US" altLang="zh-CN">
                <a:sym typeface="+mn-ea"/>
              </a:rPr>
              <a:t>-</a:t>
            </a:r>
            <a:r>
              <a:rPr lang="zh-CN" altLang="en-US">
                <a:sym typeface="+mn-ea"/>
              </a:rPr>
              <a:t>外部（全局）事务</a:t>
            </a:r>
            <a:endParaRPr lang="zh-CN" altLang="en-US"/>
          </a:p>
        </p:txBody>
      </p:sp>
      <p:pic>
        <p:nvPicPr>
          <p:cNvPr id="4" name="内容占位符 3"/>
          <p:cNvPicPr>
            <a:picLocks noChangeAspect="1"/>
          </p:cNvPicPr>
          <p:nvPr>
            <p:ph idx="1"/>
          </p:nvPr>
        </p:nvPicPr>
        <p:blipFill>
          <a:blip r:embed="rId1"/>
          <a:stretch>
            <a:fillRect/>
          </a:stretch>
        </p:blipFill>
        <p:spPr>
          <a:xfrm>
            <a:off x="953770" y="1852295"/>
            <a:ext cx="10284460" cy="4319905"/>
          </a:xfrm>
          <a:prstGeom prst="rect">
            <a:avLst/>
          </a:prstGeom>
        </p:spPr>
      </p:pic>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en-US" altLang="zh-CN">
                <a:sym typeface="+mn-ea"/>
              </a:rPr>
              <a:t>Spring</a:t>
            </a:r>
            <a:r>
              <a:rPr lang="zh-CN" altLang="en-US">
                <a:sym typeface="+mn-ea"/>
              </a:rPr>
              <a:t>事务机制</a:t>
            </a:r>
            <a:r>
              <a:rPr lang="en-US" altLang="zh-CN">
                <a:sym typeface="+mn-ea"/>
              </a:rPr>
              <a:t>-</a:t>
            </a:r>
            <a:r>
              <a:rPr lang="zh-CN" altLang="en-US">
                <a:sym typeface="+mn-ea"/>
              </a:rPr>
              <a:t>外部（全局）事务</a:t>
            </a:r>
            <a:endParaRPr lang="zh-CN" altLang="en-US"/>
          </a:p>
        </p:txBody>
      </p:sp>
      <p:pic>
        <p:nvPicPr>
          <p:cNvPr id="4" name="内容占位符 3"/>
          <p:cNvPicPr>
            <a:picLocks noChangeAspect="1"/>
          </p:cNvPicPr>
          <p:nvPr>
            <p:ph idx="1"/>
          </p:nvPr>
        </p:nvPicPr>
        <p:blipFill>
          <a:blip r:embed="rId1"/>
          <a:stretch>
            <a:fillRect/>
          </a:stretch>
        </p:blipFill>
        <p:spPr>
          <a:xfrm>
            <a:off x="916940" y="1852295"/>
            <a:ext cx="10357485" cy="4319905"/>
          </a:xfrm>
          <a:prstGeom prst="rect">
            <a:avLst/>
          </a:prstGeom>
        </p:spPr>
      </p:pic>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olidFill>
                  <a:srgbClr val="FF0000"/>
                </a:solidFill>
              </a:rPr>
              <a:t>Spring</a:t>
            </a:r>
            <a:r>
              <a:rPr lang="zh-CN" altLang="en-US">
                <a:solidFill>
                  <a:srgbClr val="FF0000"/>
                </a:solidFill>
              </a:rPr>
              <a:t>事务机制</a:t>
            </a:r>
            <a:r>
              <a:rPr lang="en-US" altLang="zh-CN">
                <a:solidFill>
                  <a:srgbClr val="FF0000"/>
                </a:solidFill>
              </a:rPr>
              <a:t>-JTA</a:t>
            </a:r>
            <a:r>
              <a:rPr lang="zh-CN" altLang="en-US">
                <a:solidFill>
                  <a:srgbClr val="FF0000"/>
                </a:solidFill>
              </a:rPr>
              <a:t>事务管理</a:t>
            </a:r>
            <a:endParaRPr lang="zh-CN" altLang="en-US">
              <a:noFill/>
            </a:endParaRPr>
          </a:p>
        </p:txBody>
      </p:sp>
      <p:sp>
        <p:nvSpPr>
          <p:cNvPr id="165" name=" 165"/>
          <p:cNvSpPr/>
          <p:nvPr/>
        </p:nvSpPr>
        <p:spPr>
          <a:xfrm>
            <a:off x="1678940" y="2583815"/>
            <a:ext cx="3388360" cy="2258695"/>
          </a:xfrm>
          <a:prstGeom prst="rect">
            <a:avLst/>
          </a:prstGeom>
          <a:solidFill>
            <a:srgbClr val="C40D3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zh-CN" altLang="en-US" sz="5400">
                <a:solidFill>
                  <a:srgbClr val="FFFFFF"/>
                </a:solidFill>
              </a:rPr>
              <a:t>服务</a:t>
            </a:r>
            <a:endParaRPr lang="zh-CN" altLang="en-US" sz="5400">
              <a:solidFill>
                <a:srgbClr val="FFFFFF"/>
              </a:solidFill>
            </a:endParaRPr>
          </a:p>
        </p:txBody>
      </p:sp>
      <p:sp>
        <p:nvSpPr>
          <p:cNvPr id="5" name=" 165"/>
          <p:cNvSpPr/>
          <p:nvPr/>
        </p:nvSpPr>
        <p:spPr>
          <a:xfrm>
            <a:off x="6130290" y="2583815"/>
            <a:ext cx="1448435" cy="773430"/>
          </a:xfrm>
          <a:prstGeom prst="rect">
            <a:avLst/>
          </a:prstGeom>
          <a:solidFill>
            <a:srgbClr val="C40D3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altLang="zh-CN" sz="2800">
                <a:solidFill>
                  <a:srgbClr val="FFFFFF"/>
                </a:solidFill>
              </a:rPr>
              <a:t>DB</a:t>
            </a:r>
            <a:endParaRPr lang="en-US" altLang="zh-CN" sz="2800">
              <a:solidFill>
                <a:srgbClr val="FFFFFF"/>
              </a:solidFill>
            </a:endParaRPr>
          </a:p>
        </p:txBody>
      </p:sp>
      <p:sp>
        <p:nvSpPr>
          <p:cNvPr id="7" name=" 165"/>
          <p:cNvSpPr/>
          <p:nvPr/>
        </p:nvSpPr>
        <p:spPr>
          <a:xfrm>
            <a:off x="6130290" y="3869055"/>
            <a:ext cx="1448435" cy="773430"/>
          </a:xfrm>
          <a:prstGeom prst="rect">
            <a:avLst/>
          </a:prstGeom>
          <a:solidFill>
            <a:srgbClr val="C40D3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altLang="zh-CN" sz="2800">
                <a:solidFill>
                  <a:srgbClr val="FFFFFF"/>
                </a:solidFill>
              </a:rPr>
              <a:t>MQ</a:t>
            </a:r>
            <a:endParaRPr lang="en-US" altLang="zh-CN" sz="2800">
              <a:solidFill>
                <a:srgbClr val="FFFFFF"/>
              </a:solidFill>
            </a:endParaRPr>
          </a:p>
        </p:txBody>
      </p:sp>
      <p:sp>
        <p:nvSpPr>
          <p:cNvPr id="141" name=" 141"/>
          <p:cNvSpPr/>
          <p:nvPr/>
        </p:nvSpPr>
        <p:spPr>
          <a:xfrm>
            <a:off x="5067300" y="2950210"/>
            <a:ext cx="1032510" cy="75565"/>
          </a:xfrm>
          <a:custGeom>
            <a:avLst/>
            <a:gdLst>
              <a:gd name="connsiteX0" fmla="*/ 4710315 w 7544313"/>
              <a:gd name="connsiteY0" fmla="*/ 0 h 5784389"/>
              <a:gd name="connsiteX1" fmla="*/ 5164538 w 7544313"/>
              <a:gd name="connsiteY1" fmla="*/ 188144 h 5784389"/>
              <a:gd name="connsiteX2" fmla="*/ 7343753 w 7544313"/>
              <a:gd name="connsiteY2" fmla="*/ 2367358 h 5784389"/>
              <a:gd name="connsiteX3" fmla="*/ 7428050 w 7544313"/>
              <a:gd name="connsiteY3" fmla="*/ 2469120 h 5784389"/>
              <a:gd name="connsiteX4" fmla="*/ 7438311 w 7544313"/>
              <a:gd name="connsiteY4" fmla="*/ 2487626 h 5784389"/>
              <a:gd name="connsiteX5" fmla="*/ 7479289 w 7544313"/>
              <a:gd name="connsiteY5" fmla="*/ 2563973 h 5784389"/>
              <a:gd name="connsiteX6" fmla="*/ 7544313 w 7544313"/>
              <a:gd name="connsiteY6" fmla="*/ 2891210 h 5784389"/>
              <a:gd name="connsiteX7" fmla="*/ 7479289 w 7544313"/>
              <a:gd name="connsiteY7" fmla="*/ 3218447 h 5784389"/>
              <a:gd name="connsiteX8" fmla="*/ 7454433 w 7544313"/>
              <a:gd name="connsiteY8" fmla="*/ 3276193 h 5784389"/>
              <a:gd name="connsiteX9" fmla="*/ 7421357 w 7544313"/>
              <a:gd name="connsiteY9" fmla="*/ 3318247 h 5784389"/>
              <a:gd name="connsiteX10" fmla="*/ 7325947 w 7544313"/>
              <a:gd name="connsiteY10" fmla="*/ 3417030 h 5784389"/>
              <a:gd name="connsiteX11" fmla="*/ 5146732 w 7544313"/>
              <a:gd name="connsiteY11" fmla="*/ 5596244 h 5784389"/>
              <a:gd name="connsiteX12" fmla="*/ 4238287 w 7544313"/>
              <a:gd name="connsiteY12" fmla="*/ 5596244 h 5784389"/>
              <a:gd name="connsiteX13" fmla="*/ 4238287 w 7544313"/>
              <a:gd name="connsiteY13" fmla="*/ 4687801 h 5784389"/>
              <a:gd name="connsiteX14" fmla="*/ 5378425 w 7544313"/>
              <a:gd name="connsiteY14" fmla="*/ 3547663 h 5784389"/>
              <a:gd name="connsiteX15" fmla="*/ 642367 w 7544313"/>
              <a:gd name="connsiteY15" fmla="*/ 3547663 h 5784389"/>
              <a:gd name="connsiteX16" fmla="*/ 0 w 7544313"/>
              <a:gd name="connsiteY16" fmla="*/ 2905296 h 5784389"/>
              <a:gd name="connsiteX17" fmla="*/ 642367 w 7544313"/>
              <a:gd name="connsiteY17" fmla="*/ 2262930 h 5784389"/>
              <a:gd name="connsiteX18" fmla="*/ 5422435 w 7544313"/>
              <a:gd name="connsiteY18" fmla="*/ 2262930 h 5784389"/>
              <a:gd name="connsiteX19" fmla="*/ 4256093 w 7544313"/>
              <a:gd name="connsiteY19" fmla="*/ 1096587 h 5784389"/>
              <a:gd name="connsiteX20" fmla="*/ 4256093 w 7544313"/>
              <a:gd name="connsiteY20" fmla="*/ 188144 h 5784389"/>
              <a:gd name="connsiteX21" fmla="*/ 4710315 w 7544313"/>
              <a:gd name="connsiteY21" fmla="*/ 0 h 5784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544313" h="5784389">
                <a:moveTo>
                  <a:pt x="4710315" y="0"/>
                </a:moveTo>
                <a:cubicBezTo>
                  <a:pt x="4874713" y="0"/>
                  <a:pt x="5039107" y="62713"/>
                  <a:pt x="5164538" y="188144"/>
                </a:cubicBezTo>
                <a:lnTo>
                  <a:pt x="7343753" y="2367358"/>
                </a:lnTo>
                <a:cubicBezTo>
                  <a:pt x="7375110" y="2398716"/>
                  <a:pt x="7403341" y="2432905"/>
                  <a:pt x="7428050" y="2469120"/>
                </a:cubicBezTo>
                <a:lnTo>
                  <a:pt x="7438311" y="2487626"/>
                </a:lnTo>
                <a:lnTo>
                  <a:pt x="7479289" y="2563973"/>
                </a:lnTo>
                <a:cubicBezTo>
                  <a:pt x="7520342" y="2657385"/>
                  <a:pt x="7544313" y="2769994"/>
                  <a:pt x="7544313" y="2891210"/>
                </a:cubicBezTo>
                <a:cubicBezTo>
                  <a:pt x="7544313" y="3012426"/>
                  <a:pt x="7520342" y="3125035"/>
                  <a:pt x="7479289" y="3218447"/>
                </a:cubicBezTo>
                <a:lnTo>
                  <a:pt x="7454433" y="3276193"/>
                </a:lnTo>
                <a:lnTo>
                  <a:pt x="7421357" y="3318247"/>
                </a:lnTo>
                <a:cubicBezTo>
                  <a:pt x="7391886" y="3351882"/>
                  <a:pt x="7357304" y="3385674"/>
                  <a:pt x="7325947" y="3417030"/>
                </a:cubicBezTo>
                <a:lnTo>
                  <a:pt x="5146732" y="5596244"/>
                </a:lnTo>
                <a:cubicBezTo>
                  <a:pt x="4895873" y="5847104"/>
                  <a:pt x="4489147" y="5847104"/>
                  <a:pt x="4238287" y="5596244"/>
                </a:cubicBezTo>
                <a:cubicBezTo>
                  <a:pt x="3987430" y="5345384"/>
                  <a:pt x="3987430" y="4938661"/>
                  <a:pt x="4238287" y="4687801"/>
                </a:cubicBezTo>
                <a:lnTo>
                  <a:pt x="5378425" y="3547663"/>
                </a:lnTo>
                <a:lnTo>
                  <a:pt x="642367" y="3547663"/>
                </a:lnTo>
                <a:cubicBezTo>
                  <a:pt x="287598" y="3547663"/>
                  <a:pt x="0" y="3260065"/>
                  <a:pt x="0" y="2905296"/>
                </a:cubicBezTo>
                <a:cubicBezTo>
                  <a:pt x="0" y="2550527"/>
                  <a:pt x="287598" y="2262930"/>
                  <a:pt x="642367" y="2262930"/>
                </a:cubicBezTo>
                <a:lnTo>
                  <a:pt x="5422435" y="2262930"/>
                </a:lnTo>
                <a:lnTo>
                  <a:pt x="4256093" y="1096587"/>
                </a:lnTo>
                <a:cubicBezTo>
                  <a:pt x="4005235" y="845727"/>
                  <a:pt x="4005235" y="439004"/>
                  <a:pt x="4256093" y="188144"/>
                </a:cubicBezTo>
                <a:cubicBezTo>
                  <a:pt x="4381524" y="62713"/>
                  <a:pt x="4545918" y="0"/>
                  <a:pt x="4710315"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8" name=" 8"/>
          <p:cNvSpPr/>
          <p:nvPr/>
        </p:nvSpPr>
        <p:spPr>
          <a:xfrm>
            <a:off x="5067300" y="4272915"/>
            <a:ext cx="1052195" cy="75565"/>
          </a:xfrm>
          <a:custGeom>
            <a:avLst/>
            <a:gdLst>
              <a:gd name="connsiteX0" fmla="*/ 4710315 w 7544313"/>
              <a:gd name="connsiteY0" fmla="*/ 0 h 5784389"/>
              <a:gd name="connsiteX1" fmla="*/ 5164538 w 7544313"/>
              <a:gd name="connsiteY1" fmla="*/ 188144 h 5784389"/>
              <a:gd name="connsiteX2" fmla="*/ 7343753 w 7544313"/>
              <a:gd name="connsiteY2" fmla="*/ 2367358 h 5784389"/>
              <a:gd name="connsiteX3" fmla="*/ 7428050 w 7544313"/>
              <a:gd name="connsiteY3" fmla="*/ 2469120 h 5784389"/>
              <a:gd name="connsiteX4" fmla="*/ 7438311 w 7544313"/>
              <a:gd name="connsiteY4" fmla="*/ 2487626 h 5784389"/>
              <a:gd name="connsiteX5" fmla="*/ 7479289 w 7544313"/>
              <a:gd name="connsiteY5" fmla="*/ 2563973 h 5784389"/>
              <a:gd name="connsiteX6" fmla="*/ 7544313 w 7544313"/>
              <a:gd name="connsiteY6" fmla="*/ 2891210 h 5784389"/>
              <a:gd name="connsiteX7" fmla="*/ 7479289 w 7544313"/>
              <a:gd name="connsiteY7" fmla="*/ 3218447 h 5784389"/>
              <a:gd name="connsiteX8" fmla="*/ 7454433 w 7544313"/>
              <a:gd name="connsiteY8" fmla="*/ 3276193 h 5784389"/>
              <a:gd name="connsiteX9" fmla="*/ 7421357 w 7544313"/>
              <a:gd name="connsiteY9" fmla="*/ 3318247 h 5784389"/>
              <a:gd name="connsiteX10" fmla="*/ 7325947 w 7544313"/>
              <a:gd name="connsiteY10" fmla="*/ 3417030 h 5784389"/>
              <a:gd name="connsiteX11" fmla="*/ 5146732 w 7544313"/>
              <a:gd name="connsiteY11" fmla="*/ 5596244 h 5784389"/>
              <a:gd name="connsiteX12" fmla="*/ 4238287 w 7544313"/>
              <a:gd name="connsiteY12" fmla="*/ 5596244 h 5784389"/>
              <a:gd name="connsiteX13" fmla="*/ 4238287 w 7544313"/>
              <a:gd name="connsiteY13" fmla="*/ 4687801 h 5784389"/>
              <a:gd name="connsiteX14" fmla="*/ 5378425 w 7544313"/>
              <a:gd name="connsiteY14" fmla="*/ 3547663 h 5784389"/>
              <a:gd name="connsiteX15" fmla="*/ 642367 w 7544313"/>
              <a:gd name="connsiteY15" fmla="*/ 3547663 h 5784389"/>
              <a:gd name="connsiteX16" fmla="*/ 0 w 7544313"/>
              <a:gd name="connsiteY16" fmla="*/ 2905296 h 5784389"/>
              <a:gd name="connsiteX17" fmla="*/ 642367 w 7544313"/>
              <a:gd name="connsiteY17" fmla="*/ 2262930 h 5784389"/>
              <a:gd name="connsiteX18" fmla="*/ 5422435 w 7544313"/>
              <a:gd name="connsiteY18" fmla="*/ 2262930 h 5784389"/>
              <a:gd name="connsiteX19" fmla="*/ 4256093 w 7544313"/>
              <a:gd name="connsiteY19" fmla="*/ 1096587 h 5784389"/>
              <a:gd name="connsiteX20" fmla="*/ 4256093 w 7544313"/>
              <a:gd name="connsiteY20" fmla="*/ 188144 h 5784389"/>
              <a:gd name="connsiteX21" fmla="*/ 4710315 w 7544313"/>
              <a:gd name="connsiteY21" fmla="*/ 0 h 5784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544313" h="5784389">
                <a:moveTo>
                  <a:pt x="4710315" y="0"/>
                </a:moveTo>
                <a:cubicBezTo>
                  <a:pt x="4874713" y="0"/>
                  <a:pt x="5039107" y="62713"/>
                  <a:pt x="5164538" y="188144"/>
                </a:cubicBezTo>
                <a:lnTo>
                  <a:pt x="7343753" y="2367358"/>
                </a:lnTo>
                <a:cubicBezTo>
                  <a:pt x="7375110" y="2398716"/>
                  <a:pt x="7403341" y="2432905"/>
                  <a:pt x="7428050" y="2469120"/>
                </a:cubicBezTo>
                <a:lnTo>
                  <a:pt x="7438311" y="2487626"/>
                </a:lnTo>
                <a:lnTo>
                  <a:pt x="7479289" y="2563973"/>
                </a:lnTo>
                <a:cubicBezTo>
                  <a:pt x="7520342" y="2657385"/>
                  <a:pt x="7544313" y="2769994"/>
                  <a:pt x="7544313" y="2891210"/>
                </a:cubicBezTo>
                <a:cubicBezTo>
                  <a:pt x="7544313" y="3012426"/>
                  <a:pt x="7520342" y="3125035"/>
                  <a:pt x="7479289" y="3218447"/>
                </a:cubicBezTo>
                <a:lnTo>
                  <a:pt x="7454433" y="3276193"/>
                </a:lnTo>
                <a:lnTo>
                  <a:pt x="7421357" y="3318247"/>
                </a:lnTo>
                <a:cubicBezTo>
                  <a:pt x="7391886" y="3351882"/>
                  <a:pt x="7357304" y="3385674"/>
                  <a:pt x="7325947" y="3417030"/>
                </a:cubicBezTo>
                <a:lnTo>
                  <a:pt x="5146732" y="5596244"/>
                </a:lnTo>
                <a:cubicBezTo>
                  <a:pt x="4895873" y="5847104"/>
                  <a:pt x="4489147" y="5847104"/>
                  <a:pt x="4238287" y="5596244"/>
                </a:cubicBezTo>
                <a:cubicBezTo>
                  <a:pt x="3987430" y="5345384"/>
                  <a:pt x="3987430" y="4938661"/>
                  <a:pt x="4238287" y="4687801"/>
                </a:cubicBezTo>
                <a:lnTo>
                  <a:pt x="5378425" y="3547663"/>
                </a:lnTo>
                <a:lnTo>
                  <a:pt x="642367" y="3547663"/>
                </a:lnTo>
                <a:cubicBezTo>
                  <a:pt x="287598" y="3547663"/>
                  <a:pt x="0" y="3260065"/>
                  <a:pt x="0" y="2905296"/>
                </a:cubicBezTo>
                <a:cubicBezTo>
                  <a:pt x="0" y="2550527"/>
                  <a:pt x="287598" y="2262930"/>
                  <a:pt x="642367" y="2262930"/>
                </a:cubicBezTo>
                <a:lnTo>
                  <a:pt x="5422435" y="2262930"/>
                </a:lnTo>
                <a:lnTo>
                  <a:pt x="4256093" y="1096587"/>
                </a:lnTo>
                <a:cubicBezTo>
                  <a:pt x="4005235" y="845727"/>
                  <a:pt x="4005235" y="439004"/>
                  <a:pt x="4256093" y="188144"/>
                </a:cubicBezTo>
                <a:cubicBezTo>
                  <a:pt x="4381524" y="62713"/>
                  <a:pt x="4545918" y="0"/>
                  <a:pt x="4710315"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Spring</a:t>
            </a:r>
            <a:r>
              <a:rPr lang="zh-CN" altLang="en-US"/>
              <a:t>事务机制</a:t>
            </a:r>
            <a:endParaRPr lang="zh-CN" altLang="en-US"/>
          </a:p>
        </p:txBody>
      </p:sp>
      <p:pic>
        <p:nvPicPr>
          <p:cNvPr id="4" name="内容占位符 3"/>
          <p:cNvPicPr>
            <a:picLocks noChangeAspect="1"/>
          </p:cNvPicPr>
          <p:nvPr>
            <p:ph idx="1"/>
          </p:nvPr>
        </p:nvPicPr>
        <p:blipFill>
          <a:blip r:embed="rId1"/>
          <a:stretch>
            <a:fillRect/>
          </a:stretch>
        </p:blipFill>
        <p:spPr>
          <a:xfrm>
            <a:off x="876300" y="2297430"/>
            <a:ext cx="10440035" cy="3428365"/>
          </a:xfrm>
          <a:prstGeom prst="rect">
            <a:avLst/>
          </a:prstGeom>
        </p:spPr>
      </p:pic>
    </p:spTree>
    <p:custDataLst>
      <p:tags r:id="rId2"/>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Spring</a:t>
            </a:r>
            <a:r>
              <a:rPr lang="zh-CN" altLang="en-US"/>
              <a:t>事务机制</a:t>
            </a:r>
            <a:endParaRPr lang="zh-CN" altLang="en-US"/>
          </a:p>
        </p:txBody>
      </p:sp>
      <p:pic>
        <p:nvPicPr>
          <p:cNvPr id="4" name="内容占位符 3"/>
          <p:cNvPicPr>
            <a:picLocks noChangeAspect="1"/>
          </p:cNvPicPr>
          <p:nvPr>
            <p:ph idx="1"/>
          </p:nvPr>
        </p:nvPicPr>
        <p:blipFill>
          <a:blip r:embed="rId1"/>
          <a:stretch>
            <a:fillRect/>
          </a:stretch>
        </p:blipFill>
        <p:spPr>
          <a:xfrm>
            <a:off x="1053465" y="1852295"/>
            <a:ext cx="7570470" cy="4319905"/>
          </a:xfrm>
          <a:prstGeom prst="rect">
            <a:avLst/>
          </a:prstGeom>
        </p:spPr>
      </p:pic>
    </p:spTree>
    <p:custDataLst>
      <p:tags r:id="rId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XA</a:t>
            </a:r>
            <a:r>
              <a:rPr lang="zh-CN" altLang="en-US"/>
              <a:t>与</a:t>
            </a:r>
            <a:r>
              <a:rPr lang="en-US" altLang="zh-CN"/>
              <a:t>JTA</a:t>
            </a:r>
            <a:endParaRPr lang="en-US" altLang="zh-CN"/>
          </a:p>
        </p:txBody>
      </p:sp>
      <p:sp>
        <p:nvSpPr>
          <p:cNvPr id="3" name="内容占位符 2"/>
          <p:cNvSpPr>
            <a:spLocks noGrp="1"/>
          </p:cNvSpPr>
          <p:nvPr>
            <p:ph idx="1"/>
          </p:nvPr>
        </p:nvSpPr>
        <p:spPr/>
        <p:txBody>
          <a:bodyPr/>
          <a:p>
            <a:r>
              <a:rPr lang="en-US" altLang="zh-CN"/>
              <a:t>Transaction Manager</a:t>
            </a:r>
            <a:endParaRPr lang="en-US" altLang="zh-CN"/>
          </a:p>
          <a:p>
            <a:endParaRPr lang="en-US" altLang="zh-CN"/>
          </a:p>
          <a:p>
            <a:endParaRPr lang="en-US" altLang="zh-CN"/>
          </a:p>
          <a:p>
            <a:r>
              <a:rPr lang="en-US" altLang="zh-CN"/>
              <a:t>XA Resource</a:t>
            </a:r>
            <a:endParaRPr lang="en-US" altLang="zh-CN"/>
          </a:p>
          <a:p>
            <a:endParaRPr lang="en-US" altLang="zh-CN"/>
          </a:p>
          <a:p>
            <a:endParaRPr lang="en-US" altLang="zh-CN"/>
          </a:p>
          <a:p>
            <a:r>
              <a:rPr lang="zh-CN" altLang="en-US"/>
              <a:t>两阶段提交</a:t>
            </a:r>
            <a:endParaRPr lang="zh-CN" altLang="en-US"/>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XA</a:t>
            </a:r>
            <a:r>
              <a:rPr lang="zh-CN" altLang="en-US"/>
              <a:t>与</a:t>
            </a:r>
            <a:r>
              <a:rPr lang="en-US" altLang="zh-CN"/>
              <a:t>JTA</a:t>
            </a:r>
            <a:endParaRPr lang="en-US" altLang="zh-CN"/>
          </a:p>
        </p:txBody>
      </p:sp>
      <p:pic>
        <p:nvPicPr>
          <p:cNvPr id="4" name="内容占位符 3"/>
          <p:cNvPicPr>
            <a:picLocks noChangeAspect="1"/>
          </p:cNvPicPr>
          <p:nvPr>
            <p:ph idx="1"/>
          </p:nvPr>
        </p:nvPicPr>
        <p:blipFill>
          <a:blip r:embed="rId1"/>
          <a:stretch>
            <a:fillRect/>
          </a:stretch>
        </p:blipFill>
        <p:spPr>
          <a:xfrm>
            <a:off x="876300" y="2057400"/>
            <a:ext cx="10440035" cy="3909060"/>
          </a:xfrm>
          <a:prstGeom prst="rect">
            <a:avLst/>
          </a:prstGeom>
        </p:spPr>
      </p:pic>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JTA</a:t>
            </a:r>
            <a:r>
              <a:rPr lang="zh-CN" altLang="en-US"/>
              <a:t>的接口</a:t>
            </a:r>
            <a:endParaRPr lang="zh-CN" altLang="en-US"/>
          </a:p>
        </p:txBody>
      </p:sp>
      <p:sp>
        <p:nvSpPr>
          <p:cNvPr id="3" name="内容占位符 2"/>
          <p:cNvSpPr>
            <a:spLocks noGrp="1"/>
          </p:cNvSpPr>
          <p:nvPr>
            <p:ph idx="1"/>
          </p:nvPr>
        </p:nvSpPr>
        <p:spPr/>
        <p:txBody>
          <a:bodyPr/>
          <a:p>
            <a:r>
              <a:rPr lang="en-US" altLang="zh-CN"/>
              <a:t>TransactionManager</a:t>
            </a:r>
            <a:endParaRPr lang="en-US" altLang="zh-CN"/>
          </a:p>
          <a:p>
            <a:endParaRPr lang="en-US" altLang="zh-CN"/>
          </a:p>
          <a:p>
            <a:r>
              <a:rPr lang="en-US" altLang="zh-CN"/>
              <a:t>XAResource</a:t>
            </a:r>
            <a:endParaRPr lang="en-US" altLang="zh-CN"/>
          </a:p>
          <a:p>
            <a:endParaRPr lang="en-US" altLang="zh-CN"/>
          </a:p>
          <a:p>
            <a:r>
              <a:rPr lang="en-US" altLang="zh-CN"/>
              <a:t>XID</a:t>
            </a:r>
            <a:endParaRPr lang="en-US" altLang="zh-CN"/>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定义</a:t>
            </a:r>
            <a:endParaRPr lang="zh-CN" altLang="en-US"/>
          </a:p>
        </p:txBody>
      </p:sp>
      <p:sp>
        <p:nvSpPr>
          <p:cNvPr id="3" name="内容占位符 2"/>
          <p:cNvSpPr>
            <a:spLocks noGrp="1"/>
          </p:cNvSpPr>
          <p:nvPr>
            <p:ph idx="1"/>
          </p:nvPr>
        </p:nvSpPr>
        <p:spPr/>
        <p:txBody>
          <a:bodyPr/>
          <a:p>
            <a:r>
              <a:rPr lang="zh-CN" altLang="en-US" b="1"/>
              <a:t>分布式系统</a:t>
            </a:r>
            <a:endParaRPr lang="zh-CN" altLang="en-US"/>
          </a:p>
          <a:p>
            <a:pPr marL="0" indent="0">
              <a:buNone/>
            </a:pPr>
            <a:r>
              <a:rPr lang="zh-CN" altLang="en-US"/>
              <a:t>   将不同的组件分布在不同的服务器上，给用户提供一个可靠的，统一的服务。</a:t>
            </a:r>
            <a:endParaRPr lang="zh-CN" altLang="en-US"/>
          </a:p>
          <a:p>
            <a:endParaRPr lang="zh-CN" altLang="en-US"/>
          </a:p>
          <a:p>
            <a:r>
              <a:rPr lang="zh-CN" altLang="en-US"/>
              <a:t>实现事务</a:t>
            </a:r>
            <a:endParaRPr lang="zh-CN" altLang="en-US"/>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JTA</a:t>
            </a:r>
            <a:r>
              <a:rPr lang="zh-CN" altLang="en-US"/>
              <a:t>的利弊</a:t>
            </a:r>
            <a:endParaRPr lang="zh-CN" altLang="en-US"/>
          </a:p>
        </p:txBody>
      </p:sp>
      <p:sp>
        <p:nvSpPr>
          <p:cNvPr id="3" name="内容占位符 2"/>
          <p:cNvSpPr>
            <a:spLocks noGrp="1"/>
          </p:cNvSpPr>
          <p:nvPr>
            <p:ph idx="1"/>
          </p:nvPr>
        </p:nvSpPr>
        <p:spPr/>
        <p:txBody>
          <a:bodyPr/>
          <a:p>
            <a:r>
              <a:rPr lang="zh-CN" altLang="en-US"/>
              <a:t>多数据源事务管理</a:t>
            </a:r>
            <a:endParaRPr lang="zh-CN" altLang="en-US"/>
          </a:p>
          <a:p>
            <a:endParaRPr lang="zh-CN" altLang="en-US"/>
          </a:p>
          <a:p>
            <a:r>
              <a:rPr lang="zh-CN" altLang="en-US"/>
              <a:t>保证事务一致性</a:t>
            </a:r>
            <a:endParaRPr lang="zh-CN" altLang="en-US"/>
          </a:p>
          <a:p>
            <a:endParaRPr lang="zh-CN" altLang="en-US"/>
          </a:p>
          <a:p>
            <a:r>
              <a:rPr lang="zh-CN" altLang="en-US">
                <a:ln w="22225">
                  <a:solidFill>
                    <a:schemeClr val="accent2"/>
                  </a:solidFill>
                  <a:prstDash val="solid"/>
                </a:ln>
                <a:solidFill>
                  <a:schemeClr val="accent2">
                    <a:lumMod val="40000"/>
                    <a:lumOff val="60000"/>
                  </a:schemeClr>
                </a:solidFill>
                <a:effectLst/>
              </a:rPr>
              <a:t>两阶段提交</a:t>
            </a:r>
            <a:endParaRPr lang="zh-CN" altLang="en-US"/>
          </a:p>
          <a:p>
            <a:endParaRPr lang="zh-CN" altLang="en-US"/>
          </a:p>
          <a:p>
            <a:r>
              <a:rPr lang="zh-CN" altLang="en-US"/>
              <a:t>事务的时间太长，锁时间太长</a:t>
            </a:r>
            <a:endParaRPr lang="zh-CN" altLang="en-US"/>
          </a:p>
          <a:p>
            <a:endParaRPr lang="zh-CN" altLang="en-US"/>
          </a:p>
          <a:p>
            <a:r>
              <a:rPr lang="zh-CN" altLang="en-US"/>
              <a:t>低性能低吞吐量</a:t>
            </a:r>
            <a:endParaRPr lang="zh-CN" altLang="en-US"/>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不使用</a:t>
            </a:r>
            <a:r>
              <a:rPr lang="en-US" altLang="zh-CN"/>
              <a:t>JTA的</a:t>
            </a:r>
            <a:r>
              <a:rPr lang="zh-CN" altLang="en-US"/>
              <a:t>多数据源事务管理</a:t>
            </a:r>
            <a:endParaRPr lang="zh-CN" altLang="en-US"/>
          </a:p>
        </p:txBody>
      </p:sp>
      <p:sp>
        <p:nvSpPr>
          <p:cNvPr id="3" name="内容占位符 2"/>
          <p:cNvSpPr>
            <a:spLocks noGrp="1"/>
          </p:cNvSpPr>
          <p:nvPr>
            <p:ph idx="1"/>
          </p:nvPr>
        </p:nvSpPr>
        <p:spPr/>
        <p:txBody>
          <a:bodyPr/>
          <a:p>
            <a:r>
              <a:rPr lang="en-US" altLang="zh-CN"/>
              <a:t>Spring</a:t>
            </a:r>
            <a:r>
              <a:rPr lang="zh-CN" altLang="en-US"/>
              <a:t>事务的同步机制</a:t>
            </a:r>
            <a:endParaRPr lang="zh-CN" altLang="en-US"/>
          </a:p>
          <a:p>
            <a:endParaRPr lang="zh-CN" altLang="en-US"/>
          </a:p>
          <a:p>
            <a:r>
              <a:rPr lang="zh-CN" altLang="en-US"/>
              <a:t>多个数据源上实现近似事务一致性</a:t>
            </a:r>
            <a:endParaRPr lang="zh-CN" altLang="en-US"/>
          </a:p>
          <a:p>
            <a:endParaRPr lang="zh-CN" altLang="en-US"/>
          </a:p>
          <a:p>
            <a:r>
              <a:rPr lang="zh-CN" altLang="en-US"/>
              <a:t>高性能，高吞吐量</a:t>
            </a:r>
            <a:endParaRPr lang="zh-CN" altLang="en-US"/>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XA</a:t>
            </a:r>
            <a:r>
              <a:rPr lang="zh-CN" altLang="en-US"/>
              <a:t>与</a:t>
            </a:r>
            <a:r>
              <a:rPr lang="en-US" altLang="zh-CN"/>
              <a:t>JTA</a:t>
            </a:r>
            <a:endParaRPr lang="en-US" altLang="zh-CN"/>
          </a:p>
        </p:txBody>
      </p:sp>
      <p:pic>
        <p:nvPicPr>
          <p:cNvPr id="4" name="内容占位符 3"/>
          <p:cNvPicPr>
            <a:picLocks noChangeAspect="1"/>
          </p:cNvPicPr>
          <p:nvPr>
            <p:ph idx="1"/>
          </p:nvPr>
        </p:nvPicPr>
        <p:blipFill>
          <a:blip r:embed="rId1"/>
          <a:stretch>
            <a:fillRect/>
          </a:stretch>
        </p:blipFill>
        <p:spPr>
          <a:xfrm>
            <a:off x="1426845" y="1852295"/>
            <a:ext cx="9338310" cy="4319905"/>
          </a:xfrm>
          <a:prstGeom prst="rect">
            <a:avLst/>
          </a:prstGeom>
        </p:spPr>
      </p:pic>
    </p:spTree>
    <p:custDataLst>
      <p:tags r:id="rId2"/>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Spring JTA</a:t>
            </a:r>
            <a:endParaRPr lang="en-US" altLang="zh-CN"/>
          </a:p>
        </p:txBody>
      </p:sp>
      <p:pic>
        <p:nvPicPr>
          <p:cNvPr id="4" name="内容占位符 3"/>
          <p:cNvPicPr>
            <a:picLocks noChangeAspect="1"/>
          </p:cNvPicPr>
          <p:nvPr>
            <p:ph idx="1"/>
          </p:nvPr>
        </p:nvPicPr>
        <p:blipFill>
          <a:blip r:embed="rId1"/>
          <a:stretch>
            <a:fillRect/>
          </a:stretch>
        </p:blipFill>
        <p:spPr>
          <a:xfrm>
            <a:off x="876300" y="3103245"/>
            <a:ext cx="10440035" cy="1817370"/>
          </a:xfrm>
          <a:prstGeom prst="rect">
            <a:avLst/>
          </a:prstGeom>
        </p:spPr>
      </p:pic>
    </p:spTree>
    <p:custDataLst>
      <p:tags r:id="rId2"/>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en-US" altLang="zh-CN"/>
              <a:t>Spring JTA-</a:t>
            </a:r>
            <a:r>
              <a:rPr lang="zh-CN" altLang="en-US">
                <a:sym typeface="+mn-ea"/>
              </a:rPr>
              <a:t>不使用</a:t>
            </a:r>
            <a:r>
              <a:rPr lang="en-US" altLang="zh-CN">
                <a:sym typeface="+mn-ea"/>
              </a:rPr>
              <a:t>JTA</a:t>
            </a:r>
            <a:endParaRPr lang="en-US" altLang="zh-CN"/>
          </a:p>
        </p:txBody>
      </p:sp>
      <p:sp>
        <p:nvSpPr>
          <p:cNvPr id="3" name="内容占位符 2"/>
          <p:cNvSpPr>
            <a:spLocks noGrp="1"/>
          </p:cNvSpPr>
          <p:nvPr>
            <p:ph idx="1"/>
          </p:nvPr>
        </p:nvSpPr>
        <p:spPr/>
        <p:txBody>
          <a:bodyPr/>
          <a:p>
            <a:r>
              <a:rPr lang="zh-CN" altLang="en-US"/>
              <a:t>为什么不使用</a:t>
            </a:r>
            <a:r>
              <a:rPr lang="en-US" altLang="zh-CN"/>
              <a:t>JTA</a:t>
            </a:r>
            <a:r>
              <a:rPr lang="zh-CN" altLang="en-US"/>
              <a:t>？</a:t>
            </a:r>
            <a:endParaRPr lang="zh-CN" altLang="en-US"/>
          </a:p>
          <a:p>
            <a:r>
              <a:rPr lang="zh-CN" altLang="en-US"/>
              <a:t>如何保证两个数据源上的事务同步。</a:t>
            </a:r>
            <a:endParaRPr lang="zh-CN" altLang="en-US"/>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不使用</a:t>
            </a:r>
            <a:r>
              <a:rPr lang="en-US" altLang="zh-CN"/>
              <a:t>JTA</a:t>
            </a:r>
            <a:r>
              <a:rPr lang="zh-CN" altLang="en-US"/>
              <a:t>依次提交两个事务</a:t>
            </a:r>
            <a:endParaRPr lang="zh-CN" altLang="en-US"/>
          </a:p>
        </p:txBody>
      </p:sp>
      <p:pic>
        <p:nvPicPr>
          <p:cNvPr id="6" name="内容占位符 5"/>
          <p:cNvPicPr>
            <a:picLocks noChangeAspect="1"/>
          </p:cNvPicPr>
          <p:nvPr>
            <p:ph idx="1"/>
          </p:nvPr>
        </p:nvPicPr>
        <p:blipFill>
          <a:blip r:embed="rId1"/>
          <a:stretch>
            <a:fillRect/>
          </a:stretch>
        </p:blipFill>
        <p:spPr>
          <a:xfrm>
            <a:off x="876300" y="2566035"/>
            <a:ext cx="8010525" cy="2971800"/>
          </a:xfrm>
          <a:prstGeom prst="rect">
            <a:avLst/>
          </a:prstGeom>
        </p:spPr>
      </p:pic>
    </p:spTree>
    <p:custDataLst>
      <p:tags r:id="rId2"/>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多个资源的事务同步方法</a:t>
            </a:r>
            <a:endParaRPr lang="zh-CN" altLang="en-US"/>
          </a:p>
        </p:txBody>
      </p:sp>
      <p:sp>
        <p:nvSpPr>
          <p:cNvPr id="3" name="内容占位符 2"/>
          <p:cNvSpPr>
            <a:spLocks noGrp="1"/>
          </p:cNvSpPr>
          <p:nvPr>
            <p:ph idx="1"/>
          </p:nvPr>
        </p:nvSpPr>
        <p:spPr/>
        <p:txBody>
          <a:bodyPr/>
          <a:p>
            <a:r>
              <a:rPr lang="en-US" altLang="zh-CN"/>
              <a:t>XA</a:t>
            </a:r>
            <a:r>
              <a:rPr lang="zh-CN" altLang="en-US"/>
              <a:t>与最后资源博弈</a:t>
            </a:r>
            <a:endParaRPr lang="zh-CN" altLang="en-US"/>
          </a:p>
          <a:p>
            <a:r>
              <a:rPr lang="zh-CN" altLang="en-US"/>
              <a:t>共享资源</a:t>
            </a:r>
            <a:endParaRPr lang="zh-CN" altLang="en-US"/>
          </a:p>
          <a:p>
            <a:r>
              <a:rPr lang="zh-CN" altLang="en-US"/>
              <a:t>最大努力一次提交</a:t>
            </a:r>
            <a:endParaRPr lang="zh-CN" altLang="en-US"/>
          </a:p>
          <a:p>
            <a:r>
              <a:rPr lang="zh-CN" altLang="en-US"/>
              <a:t>链式事务</a:t>
            </a:r>
            <a:endParaRPr lang="zh-CN" altLang="en-US"/>
          </a:p>
        </p:txBody>
      </p:sp>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XA</a:t>
            </a:r>
            <a:r>
              <a:rPr lang="zh-CN" altLang="en-US"/>
              <a:t>与最后资源博弈</a:t>
            </a:r>
            <a:endParaRPr lang="zh-CN" altLang="en-US"/>
          </a:p>
        </p:txBody>
      </p:sp>
      <p:pic>
        <p:nvPicPr>
          <p:cNvPr id="4" name="内容占位符 3"/>
          <p:cNvPicPr>
            <a:picLocks noChangeAspect="1"/>
          </p:cNvPicPr>
          <p:nvPr>
            <p:ph idx="1"/>
          </p:nvPr>
        </p:nvPicPr>
        <p:blipFill>
          <a:blip r:embed="rId1"/>
          <a:stretch>
            <a:fillRect/>
          </a:stretch>
        </p:blipFill>
        <p:spPr>
          <a:xfrm>
            <a:off x="1011555" y="2326005"/>
            <a:ext cx="7467600" cy="3333750"/>
          </a:xfrm>
          <a:prstGeom prst="rect">
            <a:avLst/>
          </a:prstGeom>
        </p:spPr>
      </p:pic>
    </p:spTree>
    <p:custDataLst>
      <p:tags r:id="rId2"/>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共享资源</a:t>
            </a:r>
            <a:endParaRPr lang="zh-CN" altLang="en-US"/>
          </a:p>
        </p:txBody>
      </p:sp>
      <p:pic>
        <p:nvPicPr>
          <p:cNvPr id="4" name="内容占位符 3"/>
          <p:cNvPicPr>
            <a:picLocks noChangeAspect="1"/>
          </p:cNvPicPr>
          <p:nvPr>
            <p:ph idx="1"/>
          </p:nvPr>
        </p:nvPicPr>
        <p:blipFill>
          <a:blip r:embed="rId1"/>
          <a:stretch>
            <a:fillRect/>
          </a:stretch>
        </p:blipFill>
        <p:spPr>
          <a:xfrm>
            <a:off x="876300" y="2145030"/>
            <a:ext cx="9553575" cy="3695700"/>
          </a:xfrm>
          <a:prstGeom prst="rect">
            <a:avLst/>
          </a:prstGeom>
        </p:spPr>
      </p:pic>
    </p:spTree>
    <p:custDataLst>
      <p:tags r:id="rId2"/>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最大努力一次提交</a:t>
            </a:r>
            <a:endParaRPr lang="zh-CN" altLang="en-US"/>
          </a:p>
        </p:txBody>
      </p:sp>
      <p:pic>
        <p:nvPicPr>
          <p:cNvPr id="4" name="内容占位符 3"/>
          <p:cNvPicPr>
            <a:picLocks noChangeAspect="1"/>
          </p:cNvPicPr>
          <p:nvPr>
            <p:ph idx="1"/>
          </p:nvPr>
        </p:nvPicPr>
        <p:blipFill>
          <a:blip r:embed="rId1"/>
          <a:stretch>
            <a:fillRect/>
          </a:stretch>
        </p:blipFill>
        <p:spPr>
          <a:xfrm>
            <a:off x="876300" y="2480945"/>
            <a:ext cx="9144000" cy="2733675"/>
          </a:xfrm>
          <a:prstGeom prst="rect">
            <a:avLst/>
          </a:prstGeom>
        </p:spPr>
      </p:pic>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事务</a:t>
            </a:r>
            <a:endParaRPr lang="zh-CN" altLang="en-US"/>
          </a:p>
        </p:txBody>
      </p:sp>
      <p:pic>
        <p:nvPicPr>
          <p:cNvPr id="4" name="内容占位符 3"/>
          <p:cNvPicPr>
            <a:picLocks noChangeAspect="1"/>
          </p:cNvPicPr>
          <p:nvPr>
            <p:ph idx="1"/>
          </p:nvPr>
        </p:nvPicPr>
        <p:blipFill>
          <a:blip r:embed="rId1"/>
          <a:stretch>
            <a:fillRect/>
          </a:stretch>
        </p:blipFill>
        <p:spPr>
          <a:xfrm>
            <a:off x="876300" y="2237105"/>
            <a:ext cx="10440035" cy="3549015"/>
          </a:xfrm>
          <a:prstGeom prst="rect">
            <a:avLst/>
          </a:prstGeom>
        </p:spPr>
      </p:pic>
    </p:spTree>
    <p:custDataLst>
      <p:tags r:id="rId2"/>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最大努力一次提交</a:t>
            </a:r>
            <a:endParaRPr lang="zh-CN" altLang="en-US"/>
          </a:p>
        </p:txBody>
      </p:sp>
      <p:pic>
        <p:nvPicPr>
          <p:cNvPr id="4" name="内容占位符 3"/>
          <p:cNvPicPr>
            <a:picLocks noChangeAspect="1"/>
          </p:cNvPicPr>
          <p:nvPr>
            <p:ph idx="1"/>
          </p:nvPr>
        </p:nvPicPr>
        <p:blipFill>
          <a:blip r:embed="rId1"/>
          <a:stretch>
            <a:fillRect/>
          </a:stretch>
        </p:blipFill>
        <p:spPr>
          <a:xfrm>
            <a:off x="1306195" y="1852295"/>
            <a:ext cx="9578975" cy="4319905"/>
          </a:xfrm>
          <a:prstGeom prst="rect">
            <a:avLst/>
          </a:prstGeom>
        </p:spPr>
      </p:pic>
    </p:spTree>
    <p:custDataLst>
      <p:tags r:id="rId2"/>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JMS</a:t>
            </a:r>
            <a:r>
              <a:rPr lang="zh-CN" altLang="en-US"/>
              <a:t>最大努力一次提交</a:t>
            </a:r>
            <a:r>
              <a:rPr lang="en-US" altLang="zh-CN"/>
              <a:t>+</a:t>
            </a:r>
            <a:r>
              <a:rPr lang="zh-CN" altLang="en-US"/>
              <a:t>重试</a:t>
            </a:r>
            <a:endParaRPr lang="zh-CN" altLang="en-US"/>
          </a:p>
        </p:txBody>
      </p:sp>
      <p:pic>
        <p:nvPicPr>
          <p:cNvPr id="4" name="内容占位符 3"/>
          <p:cNvPicPr>
            <a:picLocks noChangeAspect="1"/>
          </p:cNvPicPr>
          <p:nvPr>
            <p:ph idx="1"/>
          </p:nvPr>
        </p:nvPicPr>
        <p:blipFill>
          <a:blip r:embed="rId1"/>
          <a:stretch>
            <a:fillRect/>
          </a:stretch>
        </p:blipFill>
        <p:spPr>
          <a:xfrm>
            <a:off x="875665" y="2815590"/>
            <a:ext cx="10440035" cy="2256155"/>
          </a:xfrm>
          <a:prstGeom prst="rect">
            <a:avLst/>
          </a:prstGeom>
        </p:spPr>
      </p:pic>
    </p:spTree>
    <p:custDataLst>
      <p:tags r:id="rId2"/>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en-US" altLang="zh-CN">
                <a:sym typeface="+mn-ea"/>
              </a:rPr>
              <a:t>JMS</a:t>
            </a:r>
            <a:r>
              <a:rPr lang="zh-CN" altLang="en-US">
                <a:sym typeface="+mn-ea"/>
              </a:rPr>
              <a:t>最大努力一次提交</a:t>
            </a:r>
            <a:r>
              <a:rPr lang="en-US" altLang="zh-CN">
                <a:sym typeface="+mn-ea"/>
              </a:rPr>
              <a:t>+</a:t>
            </a:r>
            <a:r>
              <a:rPr lang="zh-CN" altLang="en-US">
                <a:sym typeface="+mn-ea"/>
              </a:rPr>
              <a:t>重试</a:t>
            </a:r>
            <a:endParaRPr lang="zh-CN" altLang="en-US"/>
          </a:p>
        </p:txBody>
      </p:sp>
      <p:pic>
        <p:nvPicPr>
          <p:cNvPr id="4" name="内容占位符 3"/>
          <p:cNvPicPr>
            <a:picLocks noChangeAspect="1"/>
          </p:cNvPicPr>
          <p:nvPr>
            <p:ph idx="1"/>
          </p:nvPr>
        </p:nvPicPr>
        <p:blipFill>
          <a:blip r:embed="rId1"/>
          <a:stretch>
            <a:fillRect/>
          </a:stretch>
        </p:blipFill>
        <p:spPr>
          <a:xfrm>
            <a:off x="876300" y="2293620"/>
            <a:ext cx="10440035" cy="3436620"/>
          </a:xfrm>
          <a:prstGeom prst="rect">
            <a:avLst/>
          </a:prstGeom>
        </p:spPr>
      </p:pic>
    </p:spTree>
    <p:custDataLst>
      <p:tags r:id="rId2"/>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en-US" altLang="zh-CN">
                <a:sym typeface="+mn-ea"/>
              </a:rPr>
              <a:t>JMS</a:t>
            </a:r>
            <a:r>
              <a:rPr lang="zh-CN" altLang="en-US">
                <a:sym typeface="+mn-ea"/>
              </a:rPr>
              <a:t>最大努力一次提交</a:t>
            </a:r>
            <a:r>
              <a:rPr lang="en-US" altLang="zh-CN">
                <a:sym typeface="+mn-ea"/>
              </a:rPr>
              <a:t>+</a:t>
            </a:r>
            <a:r>
              <a:rPr lang="zh-CN" altLang="en-US">
                <a:sym typeface="+mn-ea"/>
              </a:rPr>
              <a:t>重试</a:t>
            </a:r>
            <a:endParaRPr lang="zh-CN" altLang="en-US"/>
          </a:p>
        </p:txBody>
      </p:sp>
      <p:pic>
        <p:nvPicPr>
          <p:cNvPr id="4" name="内容占位符 3"/>
          <p:cNvPicPr>
            <a:picLocks noChangeAspect="1"/>
          </p:cNvPicPr>
          <p:nvPr>
            <p:ph idx="1"/>
          </p:nvPr>
        </p:nvPicPr>
        <p:blipFill>
          <a:blip r:embed="rId1"/>
          <a:stretch>
            <a:fillRect/>
          </a:stretch>
        </p:blipFill>
        <p:spPr>
          <a:xfrm>
            <a:off x="876300" y="2044700"/>
            <a:ext cx="10440035" cy="3933825"/>
          </a:xfrm>
          <a:prstGeom prst="rect">
            <a:avLst/>
          </a:prstGeom>
        </p:spPr>
      </p:pic>
    </p:spTree>
    <p:custDataLst>
      <p:tags r:id="rId2"/>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不使用</a:t>
            </a:r>
            <a:r>
              <a:rPr lang="en-US" altLang="zh-CN"/>
              <a:t>JTA</a:t>
            </a:r>
            <a:r>
              <a:rPr lang="zh-CN" altLang="en-US"/>
              <a:t>消息驱动的分布式事务</a:t>
            </a:r>
            <a:endParaRPr lang="zh-CN" altLang="en-US"/>
          </a:p>
        </p:txBody>
      </p:sp>
      <p:pic>
        <p:nvPicPr>
          <p:cNvPr id="4" name="内容占位符 3"/>
          <p:cNvPicPr>
            <a:picLocks noChangeAspect="1"/>
          </p:cNvPicPr>
          <p:nvPr>
            <p:ph idx="1"/>
          </p:nvPr>
        </p:nvPicPr>
        <p:blipFill>
          <a:blip r:embed="rId1"/>
          <a:stretch>
            <a:fillRect/>
          </a:stretch>
        </p:blipFill>
        <p:spPr>
          <a:xfrm>
            <a:off x="876300" y="1901190"/>
            <a:ext cx="10440035" cy="4221480"/>
          </a:xfrm>
          <a:prstGeom prst="rect">
            <a:avLst/>
          </a:prstGeom>
        </p:spPr>
      </p:pic>
    </p:spTree>
    <p:custDataLst>
      <p:tags r:id="rId2"/>
    </p:custData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链式事务</a:t>
            </a:r>
            <a:endParaRPr lang="zh-CN" altLang="en-US"/>
          </a:p>
        </p:txBody>
      </p:sp>
      <p:pic>
        <p:nvPicPr>
          <p:cNvPr id="4" name="内容占位符 3"/>
          <p:cNvPicPr>
            <a:picLocks noChangeAspect="1"/>
          </p:cNvPicPr>
          <p:nvPr>
            <p:ph idx="1"/>
          </p:nvPr>
        </p:nvPicPr>
        <p:blipFill>
          <a:blip r:embed="rId1"/>
          <a:stretch>
            <a:fillRect/>
          </a:stretch>
        </p:blipFill>
        <p:spPr>
          <a:xfrm>
            <a:off x="876300" y="2663190"/>
            <a:ext cx="8610600" cy="2638425"/>
          </a:xfrm>
          <a:prstGeom prst="rect">
            <a:avLst/>
          </a:prstGeom>
        </p:spPr>
      </p:pic>
    </p:spTree>
    <p:custDataLst>
      <p:tags r:id="rId2"/>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如何选择（根据一致性要求）</a:t>
            </a:r>
            <a:endParaRPr lang="zh-CN" altLang="en-US"/>
          </a:p>
        </p:txBody>
      </p:sp>
      <p:pic>
        <p:nvPicPr>
          <p:cNvPr id="4" name="内容占位符 3"/>
          <p:cNvPicPr>
            <a:picLocks noChangeAspect="1"/>
          </p:cNvPicPr>
          <p:nvPr>
            <p:ph idx="1"/>
          </p:nvPr>
        </p:nvPicPr>
        <p:blipFill>
          <a:blip r:embed="rId1"/>
          <a:stretch>
            <a:fillRect/>
          </a:stretch>
        </p:blipFill>
        <p:spPr>
          <a:xfrm>
            <a:off x="876300" y="3053080"/>
            <a:ext cx="10440035" cy="1917065"/>
          </a:xfrm>
          <a:prstGeom prst="rect">
            <a:avLst/>
          </a:prstGeom>
        </p:spPr>
      </p:pic>
    </p:spTree>
    <p:custDataLst>
      <p:tags r:id="rId2"/>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如何选择（根据场景）</a:t>
            </a:r>
            <a:endParaRPr lang="zh-CN" altLang="en-US"/>
          </a:p>
        </p:txBody>
      </p:sp>
      <p:pic>
        <p:nvPicPr>
          <p:cNvPr id="4" name="内容占位符 3"/>
          <p:cNvPicPr>
            <a:picLocks noChangeAspect="1"/>
          </p:cNvPicPr>
          <p:nvPr>
            <p:ph idx="1"/>
          </p:nvPr>
        </p:nvPicPr>
        <p:blipFill>
          <a:blip r:embed="rId1"/>
          <a:stretch>
            <a:fillRect/>
          </a:stretch>
        </p:blipFill>
        <p:spPr>
          <a:xfrm>
            <a:off x="876300" y="2649220"/>
            <a:ext cx="9610725" cy="2628900"/>
          </a:xfrm>
          <a:prstGeom prst="rect">
            <a:avLst/>
          </a:prstGeom>
        </p:spPr>
      </p:pic>
    </p:spTree>
    <p:custDataLst>
      <p:tags r:id="rId2"/>
    </p:custData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分布式事务实现的模式与技术</a:t>
            </a:r>
            <a:endParaRPr lang="zh-CN" altLang="en-US"/>
          </a:p>
        </p:txBody>
      </p:sp>
      <p:sp>
        <p:nvSpPr>
          <p:cNvPr id="3" name="内容占位符 2"/>
          <p:cNvSpPr>
            <a:spLocks noGrp="1"/>
          </p:cNvSpPr>
          <p:nvPr>
            <p:ph idx="1"/>
          </p:nvPr>
        </p:nvSpPr>
        <p:spPr/>
        <p:txBody>
          <a:bodyPr/>
          <a:p>
            <a:r>
              <a:rPr lang="zh-CN" altLang="en-US">
                <a:sym typeface="+mn-ea"/>
              </a:rPr>
              <a:t>分布式事务实现的几种模式</a:t>
            </a:r>
            <a:endParaRPr lang="zh-CN" altLang="en-US">
              <a:sym typeface="+mn-ea"/>
            </a:endParaRPr>
          </a:p>
          <a:p>
            <a:endParaRPr lang="zh-CN" altLang="en-US"/>
          </a:p>
          <a:p>
            <a:r>
              <a:rPr lang="zh-CN" altLang="en-US">
                <a:sym typeface="+mn-ea"/>
              </a:rPr>
              <a:t>幂等性，唯一性</a:t>
            </a:r>
            <a:r>
              <a:rPr lang="en-US" altLang="zh-CN">
                <a:sym typeface="+mn-ea"/>
              </a:rPr>
              <a:t>ID</a:t>
            </a:r>
            <a:endParaRPr lang="en-US" altLang="zh-CN">
              <a:sym typeface="+mn-ea"/>
            </a:endParaRPr>
          </a:p>
          <a:p>
            <a:endParaRPr lang="en-US" altLang="zh-CN"/>
          </a:p>
          <a:p>
            <a:r>
              <a:rPr lang="zh-CN" altLang="en-US">
                <a:sym typeface="+mn-ea"/>
              </a:rPr>
              <a:t>分布式锁与对象</a:t>
            </a:r>
            <a:endParaRPr lang="zh-CN" altLang="en-US"/>
          </a:p>
        </p:txBody>
      </p:sp>
    </p:spTree>
    <p:custDataLst>
      <p:tags r:id="rId1"/>
    </p:custData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分布式事务的几种模式</a:t>
            </a:r>
            <a:endParaRPr lang="zh-CN" altLang="en-US"/>
          </a:p>
        </p:txBody>
      </p:sp>
      <p:sp>
        <p:nvSpPr>
          <p:cNvPr id="3" name="内容占位符 2"/>
          <p:cNvSpPr>
            <a:spLocks noGrp="1"/>
          </p:cNvSpPr>
          <p:nvPr>
            <p:ph idx="1"/>
          </p:nvPr>
        </p:nvSpPr>
        <p:spPr/>
        <p:txBody>
          <a:bodyPr/>
          <a:p>
            <a:r>
              <a:rPr lang="zh-CN" altLang="en-US"/>
              <a:t>消息驱动模式 </a:t>
            </a:r>
            <a:r>
              <a:rPr lang="en-US" altLang="zh-CN"/>
              <a:t>Message Driven</a:t>
            </a:r>
            <a:endParaRPr lang="en-US" altLang="zh-CN"/>
          </a:p>
          <a:p>
            <a:endParaRPr lang="en-US" altLang="zh-CN"/>
          </a:p>
          <a:p>
            <a:r>
              <a:rPr lang="zh-CN" altLang="en-US"/>
              <a:t>事件溯源模式 </a:t>
            </a:r>
            <a:r>
              <a:rPr lang="en-US" altLang="zh-CN"/>
              <a:t>Event Sourcing</a:t>
            </a:r>
            <a:endParaRPr lang="en-US" altLang="zh-CN"/>
          </a:p>
          <a:p>
            <a:endParaRPr lang="en-US" altLang="zh-CN"/>
          </a:p>
          <a:p>
            <a:r>
              <a:rPr lang="en-US" altLang="zh-CN"/>
              <a:t>TCC</a:t>
            </a:r>
            <a:r>
              <a:rPr lang="zh-CN" altLang="en-US"/>
              <a:t>模式 </a:t>
            </a:r>
            <a:r>
              <a:rPr lang="en-US" altLang="zh-CN"/>
              <a:t>Try-Confirm-Cancel</a:t>
            </a:r>
            <a:endParaRPr lang="zh-CN" altLang="en-US"/>
          </a:p>
          <a:p>
            <a:endParaRPr lang="zh-CN" altLang="en-US"/>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CAP</a:t>
            </a:r>
            <a:r>
              <a:rPr lang="zh-CN" altLang="en-US"/>
              <a:t>原则</a:t>
            </a:r>
            <a:endParaRPr lang="zh-CN" altLang="en-US"/>
          </a:p>
        </p:txBody>
      </p:sp>
      <p:sp>
        <p:nvSpPr>
          <p:cNvPr id="3" name="内容占位符 2"/>
          <p:cNvSpPr>
            <a:spLocks noGrp="1"/>
          </p:cNvSpPr>
          <p:nvPr>
            <p:ph idx="1"/>
          </p:nvPr>
        </p:nvSpPr>
        <p:spPr/>
        <p:txBody>
          <a:bodyPr/>
          <a:p>
            <a:r>
              <a:rPr lang="en-US" altLang="zh-CN"/>
              <a:t>C  Consistency </a:t>
            </a:r>
            <a:r>
              <a:rPr lang="zh-CN" altLang="en-US"/>
              <a:t>一致性</a:t>
            </a:r>
            <a:endParaRPr lang="zh-CN" altLang="en-US"/>
          </a:p>
          <a:p>
            <a:endParaRPr lang="en-US" altLang="zh-CN"/>
          </a:p>
          <a:p>
            <a:r>
              <a:rPr lang="en-US" altLang="zh-CN"/>
              <a:t>A  Availability </a:t>
            </a:r>
            <a:r>
              <a:rPr lang="zh-CN" altLang="en-US"/>
              <a:t>可用性</a:t>
            </a:r>
            <a:endParaRPr lang="zh-CN" altLang="en-US"/>
          </a:p>
          <a:p>
            <a:endParaRPr lang="en-US" altLang="zh-CN"/>
          </a:p>
          <a:p>
            <a:r>
              <a:rPr lang="en-US" altLang="zh-CN"/>
              <a:t>P  Partition tolorance </a:t>
            </a:r>
            <a:r>
              <a:rPr lang="zh-CN" altLang="en-US"/>
              <a:t>分区容错性</a:t>
            </a:r>
            <a:endParaRPr lang="zh-CN" altLang="en-US"/>
          </a:p>
        </p:txBody>
      </p:sp>
      <p:pic>
        <p:nvPicPr>
          <p:cNvPr id="4" name="图片 3"/>
          <p:cNvPicPr>
            <a:picLocks noChangeAspect="1"/>
          </p:cNvPicPr>
          <p:nvPr/>
        </p:nvPicPr>
        <p:blipFill>
          <a:blip r:embed="rId1"/>
          <a:stretch>
            <a:fillRect/>
          </a:stretch>
        </p:blipFill>
        <p:spPr>
          <a:xfrm>
            <a:off x="7090410" y="1702435"/>
            <a:ext cx="2362200" cy="2333625"/>
          </a:xfrm>
          <a:prstGeom prst="rect">
            <a:avLst/>
          </a:prstGeom>
        </p:spPr>
      </p:pic>
    </p:spTree>
    <p:custDataLst>
      <p:tags r:id="rId2"/>
    </p:custData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分布式事务的性质</a:t>
            </a:r>
            <a:endParaRPr lang="zh-CN" altLang="en-US"/>
          </a:p>
        </p:txBody>
      </p:sp>
      <p:sp>
        <p:nvSpPr>
          <p:cNvPr id="3" name="内容占位符 2"/>
          <p:cNvSpPr>
            <a:spLocks noGrp="1"/>
          </p:cNvSpPr>
          <p:nvPr>
            <p:ph idx="1"/>
          </p:nvPr>
        </p:nvSpPr>
        <p:spPr/>
        <p:txBody>
          <a:bodyPr/>
          <a:p>
            <a:r>
              <a:rPr lang="zh-CN" altLang="en-US"/>
              <a:t>幂等性：</a:t>
            </a:r>
            <a:endParaRPr lang="zh-CN" altLang="en-US"/>
          </a:p>
          <a:p>
            <a:endParaRPr lang="zh-CN" altLang="en-US"/>
          </a:p>
          <a:p>
            <a:pPr lvl="1"/>
            <a:r>
              <a:rPr lang="zh-CN" altLang="en-US"/>
              <a:t>幂等操作：任意多次操作与一次操作执行的影响是一样的</a:t>
            </a:r>
            <a:endParaRPr lang="zh-CN" altLang="en-US"/>
          </a:p>
          <a:p>
            <a:pPr lvl="1"/>
            <a:endParaRPr lang="zh-CN" altLang="en-US"/>
          </a:p>
          <a:p>
            <a:pPr lvl="1"/>
            <a:r>
              <a:rPr lang="zh-CN" altLang="en-US"/>
              <a:t>方法的幂等性：使用样的参数调用多次与一次结果相同</a:t>
            </a:r>
            <a:endParaRPr lang="zh-CN" altLang="en-US"/>
          </a:p>
          <a:p>
            <a:pPr lvl="1"/>
            <a:endParaRPr lang="zh-CN" altLang="en-US"/>
          </a:p>
          <a:p>
            <a:pPr lvl="1"/>
            <a:r>
              <a:rPr lang="zh-CN" altLang="en-US"/>
              <a:t>接口的幂等性：接口使用同样的参数被重复调用，结果一致</a:t>
            </a:r>
            <a:endParaRPr lang="zh-CN" altLang="en-US"/>
          </a:p>
          <a:p>
            <a:endParaRPr lang="zh-CN" altLang="en-US"/>
          </a:p>
        </p:txBody>
      </p:sp>
    </p:spTree>
    <p:custDataLst>
      <p:tags r:id="rId1"/>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微服务接口的幂等性</a:t>
            </a:r>
            <a:endParaRPr lang="zh-CN" altLang="en-US"/>
          </a:p>
        </p:txBody>
      </p:sp>
      <p:sp>
        <p:nvSpPr>
          <p:cNvPr id="3" name="内容占位符 2"/>
          <p:cNvSpPr>
            <a:spLocks noGrp="1"/>
          </p:cNvSpPr>
          <p:nvPr>
            <p:ph idx="1"/>
          </p:nvPr>
        </p:nvSpPr>
        <p:spPr/>
        <p:txBody>
          <a:bodyPr/>
          <a:p>
            <a:r>
              <a:rPr lang="zh-CN" altLang="en-US"/>
              <a:t>重要性：经常需要通过重试实现分布式事务的一致性</a:t>
            </a:r>
            <a:endParaRPr lang="zh-CN" altLang="en-US"/>
          </a:p>
          <a:p>
            <a:endParaRPr lang="zh-CN" altLang="en-US"/>
          </a:p>
          <a:p>
            <a:r>
              <a:rPr lang="en-US" altLang="zh-CN"/>
              <a:t>GET</a:t>
            </a:r>
            <a:r>
              <a:rPr lang="zh-CN" altLang="en-US"/>
              <a:t>方法不会对系统产生副作用，具有幂等性</a:t>
            </a:r>
            <a:endParaRPr lang="zh-CN" altLang="en-US"/>
          </a:p>
          <a:p>
            <a:endParaRPr lang="zh-CN" altLang="en-US"/>
          </a:p>
          <a:p>
            <a:r>
              <a:rPr lang="en-US" altLang="zh-CN"/>
              <a:t>POST</a:t>
            </a:r>
            <a:r>
              <a:rPr lang="zh-CN" altLang="en-US"/>
              <a:t>、</a:t>
            </a:r>
            <a:r>
              <a:rPr lang="en-US" altLang="zh-CN"/>
              <a:t>PUT</a:t>
            </a:r>
            <a:r>
              <a:rPr lang="zh-CN" altLang="en-US"/>
              <a:t>、</a:t>
            </a:r>
            <a:r>
              <a:rPr lang="en-US" altLang="zh-CN"/>
              <a:t>DELETE</a:t>
            </a:r>
            <a:r>
              <a:rPr lang="zh-CN" altLang="en-US"/>
              <a:t>方法实现需要满足幂等性</a:t>
            </a:r>
            <a:endParaRPr lang="zh-CN" altLang="en-US"/>
          </a:p>
        </p:txBody>
      </p:sp>
    </p:spTree>
    <p:custDataLst>
      <p:tags r:id="rId1"/>
    </p:custData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幂等性实现</a:t>
            </a:r>
            <a:endParaRPr lang="zh-CN" altLang="en-US"/>
          </a:p>
        </p:txBody>
      </p:sp>
      <p:pic>
        <p:nvPicPr>
          <p:cNvPr id="4" name="内容占位符 3"/>
          <p:cNvPicPr>
            <a:picLocks noChangeAspect="1"/>
          </p:cNvPicPr>
          <p:nvPr>
            <p:ph idx="1"/>
          </p:nvPr>
        </p:nvPicPr>
        <p:blipFill>
          <a:blip r:embed="rId1"/>
          <a:stretch>
            <a:fillRect/>
          </a:stretch>
        </p:blipFill>
        <p:spPr>
          <a:xfrm>
            <a:off x="876300" y="1916430"/>
            <a:ext cx="10440035" cy="4190365"/>
          </a:xfrm>
          <a:prstGeom prst="rect">
            <a:avLst/>
          </a:prstGeom>
        </p:spPr>
      </p:pic>
    </p:spTree>
    <p:custDataLst>
      <p:tags r:id="rId2"/>
    </p:custData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幂等性实现</a:t>
            </a:r>
            <a:endParaRPr lang="zh-CN" altLang="en-US"/>
          </a:p>
        </p:txBody>
      </p:sp>
      <p:pic>
        <p:nvPicPr>
          <p:cNvPr id="4" name="内容占位符 3"/>
          <p:cNvPicPr>
            <a:picLocks noChangeAspect="1"/>
          </p:cNvPicPr>
          <p:nvPr>
            <p:ph idx="1"/>
          </p:nvPr>
        </p:nvPicPr>
        <p:blipFill>
          <a:blip r:embed="rId1"/>
          <a:stretch>
            <a:fillRect/>
          </a:stretch>
        </p:blipFill>
        <p:spPr>
          <a:xfrm>
            <a:off x="876300" y="2835910"/>
            <a:ext cx="10440035" cy="2352040"/>
          </a:xfrm>
          <a:prstGeom prst="rect">
            <a:avLst/>
          </a:prstGeom>
        </p:spPr>
      </p:pic>
    </p:spTree>
    <p:custDataLst>
      <p:tags r:id="rId2"/>
    </p:custData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分布式系统唯一性</a:t>
            </a:r>
            <a:r>
              <a:rPr lang="en-US" altLang="zh-CN"/>
              <a:t>ID </a:t>
            </a:r>
            <a:r>
              <a:rPr lang="zh-CN" altLang="en-US"/>
              <a:t>：</a:t>
            </a:r>
            <a:r>
              <a:rPr lang="en-US" altLang="zh-CN"/>
              <a:t>GUID</a:t>
            </a:r>
            <a:endParaRPr lang="en-US" altLang="zh-CN"/>
          </a:p>
        </p:txBody>
      </p:sp>
      <p:sp>
        <p:nvSpPr>
          <p:cNvPr id="3" name="内容占位符 2"/>
          <p:cNvSpPr>
            <a:spLocks noGrp="1"/>
          </p:cNvSpPr>
          <p:nvPr>
            <p:ph idx="1"/>
          </p:nvPr>
        </p:nvSpPr>
        <p:spPr/>
        <p:txBody>
          <a:bodyPr/>
          <a:p>
            <a:r>
              <a:rPr lang="zh-CN" altLang="en-US"/>
              <a:t>分布式系统的全局唯一标识</a:t>
            </a:r>
            <a:endParaRPr lang="zh-CN" altLang="en-US"/>
          </a:p>
          <a:p>
            <a:endParaRPr lang="zh-CN" altLang="en-US"/>
          </a:p>
          <a:p>
            <a:r>
              <a:rPr lang="en-US" altLang="zh-CN"/>
              <a:t>UUID</a:t>
            </a:r>
            <a:r>
              <a:rPr lang="zh-CN" altLang="en-US"/>
              <a:t>： 生成</a:t>
            </a:r>
            <a:r>
              <a:rPr lang="en-US" altLang="zh-CN"/>
              <a:t>ID</a:t>
            </a:r>
            <a:r>
              <a:rPr lang="zh-CN" altLang="en-US"/>
              <a:t>的规范</a:t>
            </a:r>
            <a:endParaRPr lang="zh-CN" altLang="en-US"/>
          </a:p>
          <a:p>
            <a:endParaRPr lang="zh-CN" altLang="en-US"/>
          </a:p>
          <a:p>
            <a:r>
              <a:rPr lang="zh-CN" altLang="en-US"/>
              <a:t>用于唯一标识，处理重复消息</a:t>
            </a:r>
            <a:endParaRPr lang="zh-CN" altLang="en-US"/>
          </a:p>
        </p:txBody>
      </p:sp>
    </p:spTree>
    <p:custDataLst>
      <p:tags r:id="rId1"/>
    </p:custData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分布式系统唯一</a:t>
            </a:r>
            <a:r>
              <a:rPr lang="en-US" altLang="zh-CN"/>
              <a:t>ID</a:t>
            </a:r>
            <a:r>
              <a:rPr lang="zh-CN" altLang="en-US"/>
              <a:t>的生成</a:t>
            </a:r>
            <a:endParaRPr lang="zh-CN" altLang="en-US"/>
          </a:p>
        </p:txBody>
      </p:sp>
      <p:sp>
        <p:nvSpPr>
          <p:cNvPr id="3" name="内容占位符 2"/>
          <p:cNvSpPr>
            <a:spLocks noGrp="1"/>
          </p:cNvSpPr>
          <p:nvPr>
            <p:ph idx="1"/>
          </p:nvPr>
        </p:nvSpPr>
        <p:spPr/>
        <p:txBody>
          <a:bodyPr/>
          <a:p>
            <a:r>
              <a:rPr lang="zh-CN" altLang="en-US"/>
              <a:t>数据库自增序列</a:t>
            </a:r>
            <a:endParaRPr lang="zh-CN" altLang="en-US"/>
          </a:p>
          <a:p>
            <a:endParaRPr lang="zh-CN" altLang="en-US"/>
          </a:p>
          <a:p>
            <a:r>
              <a:rPr lang="en-US" altLang="zh-CN"/>
              <a:t>UUID</a:t>
            </a:r>
            <a:r>
              <a:rPr lang="zh-CN" altLang="en-US"/>
              <a:t>： 唯一</a:t>
            </a:r>
            <a:r>
              <a:rPr lang="en-US" altLang="zh-CN"/>
              <a:t>ID</a:t>
            </a:r>
            <a:r>
              <a:rPr lang="zh-CN" altLang="en-US"/>
              <a:t>标准，</a:t>
            </a:r>
            <a:r>
              <a:rPr lang="en-US" altLang="zh-CN"/>
              <a:t>128</a:t>
            </a:r>
            <a:r>
              <a:rPr lang="zh-CN" altLang="en-US"/>
              <a:t>位，几种版本</a:t>
            </a:r>
            <a:endParaRPr lang="zh-CN" altLang="en-US"/>
          </a:p>
          <a:p>
            <a:endParaRPr lang="zh-CN" altLang="en-US"/>
          </a:p>
          <a:p>
            <a:r>
              <a:rPr lang="zh-CN" altLang="en-US"/>
              <a:t>参考</a:t>
            </a:r>
            <a:r>
              <a:rPr lang="en-US" altLang="zh-CN"/>
              <a:t>MongoDB</a:t>
            </a:r>
            <a:r>
              <a:rPr lang="zh-CN" altLang="en-US"/>
              <a:t>的</a:t>
            </a:r>
            <a:r>
              <a:rPr lang="en-US" altLang="zh-CN"/>
              <a:t>ObjectID</a:t>
            </a:r>
            <a:r>
              <a:rPr lang="zh-CN" altLang="en-US"/>
              <a:t>：时间戳</a:t>
            </a:r>
            <a:r>
              <a:rPr lang="en-US" altLang="zh-CN"/>
              <a:t>+</a:t>
            </a:r>
            <a:r>
              <a:rPr lang="zh-CN" altLang="en-US"/>
              <a:t>机器</a:t>
            </a:r>
            <a:r>
              <a:rPr lang="en-US" altLang="zh-CN"/>
              <a:t>ID+</a:t>
            </a:r>
            <a:r>
              <a:rPr lang="zh-CN" altLang="en-US"/>
              <a:t>进程</a:t>
            </a:r>
            <a:r>
              <a:rPr lang="en-US" altLang="zh-CN"/>
              <a:t>ID+</a:t>
            </a:r>
            <a:r>
              <a:rPr lang="zh-CN" altLang="en-US"/>
              <a:t>序号</a:t>
            </a:r>
            <a:endParaRPr lang="zh-CN" altLang="en-US"/>
          </a:p>
          <a:p>
            <a:endParaRPr lang="zh-CN" altLang="en-US"/>
          </a:p>
          <a:p>
            <a:r>
              <a:rPr lang="zh-CN" altLang="en-US"/>
              <a:t>分布式的第三方服务如：</a:t>
            </a:r>
            <a:r>
              <a:rPr lang="en-US" altLang="zh-CN"/>
              <a:t>Redis</a:t>
            </a:r>
            <a:r>
              <a:rPr lang="zh-CN" altLang="en-US"/>
              <a:t>的</a:t>
            </a:r>
            <a:r>
              <a:rPr lang="en-US" altLang="zh-CN"/>
              <a:t>INCR</a:t>
            </a:r>
            <a:r>
              <a:rPr lang="zh-CN" altLang="en-US"/>
              <a:t>操作、</a:t>
            </a:r>
            <a:r>
              <a:rPr lang="en-US" altLang="zh-CN"/>
              <a:t>Zookeeper</a:t>
            </a:r>
            <a:r>
              <a:rPr lang="zh-CN" altLang="en-US"/>
              <a:t>节点的版本号</a:t>
            </a:r>
            <a:endParaRPr lang="zh-CN" altLang="en-US"/>
          </a:p>
          <a:p>
            <a:endParaRPr lang="zh-CN" altLang="en-US"/>
          </a:p>
          <a:p>
            <a:endParaRPr lang="zh-CN" altLang="en-US"/>
          </a:p>
        </p:txBody>
      </p:sp>
    </p:spTree>
    <p:custDataLst>
      <p:tags r:id="rId1"/>
    </p:custData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唯一</a:t>
            </a:r>
            <a:r>
              <a:rPr lang="en-US" altLang="zh-CN"/>
              <a:t>ID</a:t>
            </a:r>
            <a:r>
              <a:rPr lang="zh-CN" altLang="en-US"/>
              <a:t>生成方式的选择</a:t>
            </a:r>
            <a:endParaRPr lang="zh-CN" altLang="en-US"/>
          </a:p>
        </p:txBody>
      </p:sp>
      <p:sp>
        <p:nvSpPr>
          <p:cNvPr id="3" name="内容占位符 2"/>
          <p:cNvSpPr>
            <a:spLocks noGrp="1"/>
          </p:cNvSpPr>
          <p:nvPr>
            <p:ph idx="1"/>
          </p:nvPr>
        </p:nvSpPr>
        <p:spPr/>
        <p:txBody>
          <a:bodyPr/>
          <a:p>
            <a:r>
              <a:rPr lang="zh-CN" altLang="en-US"/>
              <a:t>自增的</a:t>
            </a:r>
            <a:r>
              <a:rPr lang="en-US" altLang="zh-CN"/>
              <a:t>ID</a:t>
            </a:r>
            <a:r>
              <a:rPr lang="zh-CN" altLang="en-US"/>
              <a:t>：考虑安全性、部署</a:t>
            </a:r>
            <a:endParaRPr lang="zh-CN" altLang="en-US"/>
          </a:p>
          <a:p>
            <a:endParaRPr lang="zh-CN" altLang="en-US"/>
          </a:p>
          <a:p>
            <a:r>
              <a:rPr lang="zh-CN" altLang="en-US"/>
              <a:t>时间有序：便于通过</a:t>
            </a:r>
            <a:r>
              <a:rPr lang="en-US" altLang="zh-CN"/>
              <a:t>ID</a:t>
            </a:r>
            <a:r>
              <a:rPr lang="zh-CN" altLang="en-US"/>
              <a:t>判断创建时间</a:t>
            </a:r>
            <a:endParaRPr lang="zh-CN" altLang="en-US"/>
          </a:p>
          <a:p>
            <a:endParaRPr lang="zh-CN" altLang="en-US"/>
          </a:p>
          <a:p>
            <a:r>
              <a:rPr lang="zh-CN" altLang="en-US"/>
              <a:t>长度、是否数字类型：是否建索引</a:t>
            </a:r>
            <a:endParaRPr lang="en-US" altLang="zh-CN"/>
          </a:p>
          <a:p>
            <a:endParaRPr lang="en-US" altLang="zh-CN"/>
          </a:p>
        </p:txBody>
      </p:sp>
    </p:spTree>
    <p:custDataLst>
      <p:tags r:id="rId1"/>
    </p:custData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分布式系统分布式对象</a:t>
            </a:r>
            <a:endParaRPr lang="zh-CN" altLang="en-US"/>
          </a:p>
        </p:txBody>
      </p:sp>
      <p:sp>
        <p:nvSpPr>
          <p:cNvPr id="3" name="内容占位符 2"/>
          <p:cNvSpPr>
            <a:spLocks noGrp="1"/>
          </p:cNvSpPr>
          <p:nvPr>
            <p:ph idx="1"/>
          </p:nvPr>
        </p:nvSpPr>
        <p:spPr/>
        <p:txBody>
          <a:bodyPr/>
          <a:p>
            <a:r>
              <a:rPr lang="en-US" altLang="zh-CN"/>
              <a:t>Redis</a:t>
            </a:r>
            <a:r>
              <a:rPr lang="zh-CN" altLang="en-US"/>
              <a:t>： </a:t>
            </a:r>
            <a:r>
              <a:rPr lang="en-US" altLang="zh-CN"/>
              <a:t>Redisson</a:t>
            </a:r>
            <a:r>
              <a:rPr lang="zh-CN" altLang="en-US"/>
              <a:t>库：</a:t>
            </a:r>
            <a:r>
              <a:rPr lang="en-US" altLang="zh-CN"/>
              <a:t>RLock</a:t>
            </a:r>
            <a:r>
              <a:rPr lang="zh-CN" altLang="en-US"/>
              <a:t>，</a:t>
            </a:r>
            <a:r>
              <a:rPr lang="en-US" altLang="zh-CN"/>
              <a:t>RMap</a:t>
            </a:r>
            <a:r>
              <a:rPr lang="zh-CN" altLang="en-US"/>
              <a:t>，</a:t>
            </a:r>
            <a:r>
              <a:rPr lang="en-US" altLang="zh-CN"/>
              <a:t>RQueue</a:t>
            </a:r>
            <a:r>
              <a:rPr lang="zh-CN" altLang="en-US"/>
              <a:t>等对象</a:t>
            </a:r>
            <a:endParaRPr lang="zh-CN" altLang="en-US"/>
          </a:p>
          <a:p>
            <a:endParaRPr lang="zh-CN" altLang="en-US"/>
          </a:p>
          <a:p>
            <a:endParaRPr lang="zh-CN" altLang="en-US"/>
          </a:p>
          <a:p>
            <a:r>
              <a:rPr lang="en-US" altLang="zh-CN"/>
              <a:t>Zookeeper</a:t>
            </a:r>
            <a:r>
              <a:rPr lang="zh-CN" altLang="en-US"/>
              <a:t>： </a:t>
            </a:r>
            <a:r>
              <a:rPr lang="en-US" altLang="zh-CN"/>
              <a:t>Netflix Curator </a:t>
            </a:r>
            <a:r>
              <a:rPr lang="zh-CN" altLang="en-US"/>
              <a:t>库： </a:t>
            </a:r>
            <a:r>
              <a:rPr lang="en-US" altLang="zh-CN"/>
              <a:t>Lock</a:t>
            </a:r>
            <a:r>
              <a:rPr lang="zh-CN" altLang="en-US"/>
              <a:t>，</a:t>
            </a:r>
            <a:r>
              <a:rPr lang="en-US" altLang="zh-CN"/>
              <a:t>Queue</a:t>
            </a:r>
            <a:r>
              <a:rPr lang="zh-CN" altLang="en-US"/>
              <a:t>等对象</a:t>
            </a:r>
            <a:endParaRPr lang="zh-CN" altLang="en-US"/>
          </a:p>
        </p:txBody>
      </p:sp>
    </p:spTree>
    <p:custDataLst>
      <p:tags r:id="rId1"/>
    </p:custData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微服务架构的分布式事务的问题</a:t>
            </a:r>
            <a:endParaRPr lang="zh-CN" altLang="en-US"/>
          </a:p>
        </p:txBody>
      </p:sp>
      <p:sp>
        <p:nvSpPr>
          <p:cNvPr id="3" name="内容占位符 2"/>
          <p:cNvSpPr>
            <a:spLocks noGrp="1"/>
          </p:cNvSpPr>
          <p:nvPr>
            <p:ph idx="1"/>
          </p:nvPr>
        </p:nvSpPr>
        <p:spPr>
          <a:xfrm>
            <a:off x="876300" y="1852295"/>
            <a:ext cx="4116705" cy="4319905"/>
          </a:xfrm>
        </p:spPr>
        <p:txBody>
          <a:bodyPr/>
          <a:p>
            <a:endParaRPr lang="zh-CN" altLang="en-US"/>
          </a:p>
          <a:p>
            <a:r>
              <a:rPr lang="zh-CN" altLang="en-US"/>
              <a:t>服务间调用操作的回滚</a:t>
            </a:r>
            <a:endParaRPr lang="zh-CN" altLang="en-US"/>
          </a:p>
          <a:p>
            <a:endParaRPr lang="zh-CN" altLang="en-US"/>
          </a:p>
          <a:p>
            <a:endParaRPr lang="zh-CN" altLang="en-US"/>
          </a:p>
          <a:p>
            <a:r>
              <a:rPr lang="zh-CN" altLang="en-US"/>
              <a:t>服务间调用操作的重试</a:t>
            </a:r>
            <a:endParaRPr lang="zh-CN" altLang="en-US"/>
          </a:p>
          <a:p>
            <a:endParaRPr lang="zh-CN" altLang="en-US"/>
          </a:p>
          <a:p>
            <a:endParaRPr lang="zh-CN" altLang="en-US"/>
          </a:p>
        </p:txBody>
      </p:sp>
      <p:sp>
        <p:nvSpPr>
          <p:cNvPr id="4" name="内容占位符 2"/>
          <p:cNvSpPr>
            <a:spLocks noGrp="1"/>
          </p:cNvSpPr>
          <p:nvPr/>
        </p:nvSpPr>
        <p:spPr>
          <a:xfrm>
            <a:off x="5645785" y="1922145"/>
            <a:ext cx="4650105" cy="4319905"/>
          </a:xfrm>
          <a:prstGeom prst="rect">
            <a:avLst/>
          </a:prstGeom>
        </p:spPr>
        <p:txBody>
          <a:bodyPr vert="horz" lIns="91440" tIns="45720" rIns="91440" bIns="46800" rtlCol="0" anchor="t" anchorCtr="0">
            <a:normAutofit/>
            <a:scene3d>
              <a:camera prst="orthographicFront"/>
              <a:lightRig rig="threePt" dir="t"/>
            </a:scene3d>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a:ln w="22225">
                <a:solidFill>
                  <a:schemeClr val="accent2"/>
                </a:solidFill>
                <a:prstDash val="solid"/>
              </a:ln>
              <a:solidFill>
                <a:schemeClr val="accent2">
                  <a:lumMod val="40000"/>
                  <a:lumOff val="60000"/>
                </a:schemeClr>
              </a:solidFill>
              <a:effectLst/>
            </a:endParaRPr>
          </a:p>
          <a:p>
            <a:r>
              <a:rPr lang="zh-CN" altLang="en-US">
                <a:ln w="22225">
                  <a:solidFill>
                    <a:schemeClr val="accent2"/>
                  </a:solidFill>
                  <a:prstDash val="solid"/>
                </a:ln>
                <a:solidFill>
                  <a:schemeClr val="accent2">
                    <a:lumMod val="40000"/>
                    <a:lumOff val="60000"/>
                  </a:schemeClr>
                </a:solidFill>
                <a:effectLst/>
              </a:rPr>
              <a:t>减少服务间调用</a:t>
            </a:r>
            <a:endParaRPr lang="zh-CN" altLang="en-US">
              <a:ln w="22225">
                <a:solidFill>
                  <a:schemeClr val="accent2"/>
                </a:solidFill>
                <a:prstDash val="solid"/>
              </a:ln>
              <a:solidFill>
                <a:schemeClr val="accent2">
                  <a:lumMod val="40000"/>
                  <a:lumOff val="60000"/>
                </a:schemeClr>
              </a:solidFill>
              <a:effectLst/>
            </a:endParaRPr>
          </a:p>
          <a:p>
            <a:endParaRPr lang="zh-CN" altLang="en-US">
              <a:ln w="22225">
                <a:solidFill>
                  <a:schemeClr val="accent2"/>
                </a:solidFill>
                <a:prstDash val="solid"/>
              </a:ln>
              <a:solidFill>
                <a:schemeClr val="accent2">
                  <a:lumMod val="40000"/>
                  <a:lumOff val="60000"/>
                </a:schemeClr>
              </a:solidFill>
              <a:effectLst/>
            </a:endParaRPr>
          </a:p>
          <a:p>
            <a:endParaRPr lang="zh-CN" altLang="en-US">
              <a:ln w="22225">
                <a:solidFill>
                  <a:schemeClr val="accent2"/>
                </a:solidFill>
                <a:prstDash val="solid"/>
              </a:ln>
              <a:solidFill>
                <a:schemeClr val="accent2">
                  <a:lumMod val="40000"/>
                  <a:lumOff val="60000"/>
                </a:schemeClr>
              </a:solidFill>
              <a:effectLst/>
            </a:endParaRPr>
          </a:p>
          <a:p>
            <a:r>
              <a:rPr lang="zh-CN" altLang="en-US">
                <a:ln w="22225">
                  <a:solidFill>
                    <a:schemeClr val="accent2"/>
                  </a:solidFill>
                  <a:prstDash val="solid"/>
                </a:ln>
                <a:solidFill>
                  <a:schemeClr val="accent2">
                    <a:lumMod val="40000"/>
                    <a:lumOff val="60000"/>
                  </a:schemeClr>
                </a:solidFill>
                <a:effectLst/>
              </a:rPr>
              <a:t>通过消息驱动代替服务间调用</a:t>
            </a:r>
            <a:endParaRPr lang="zh-CN" altLang="en-US">
              <a:ln w="22225">
                <a:solidFill>
                  <a:schemeClr val="accent2"/>
                </a:solidFill>
                <a:prstDash val="solid"/>
              </a:ln>
              <a:solidFill>
                <a:schemeClr val="accent2">
                  <a:lumMod val="40000"/>
                  <a:lumOff val="60000"/>
                </a:schemeClr>
              </a:solidFill>
              <a:effectLst/>
            </a:endParaRPr>
          </a:p>
          <a:p>
            <a:endParaRPr lang="zh-CN" altLang="en-US">
              <a:ln w="22225">
                <a:solidFill>
                  <a:schemeClr val="accent2"/>
                </a:solidFill>
                <a:prstDash val="solid"/>
              </a:ln>
              <a:solidFill>
                <a:schemeClr val="accent2">
                  <a:lumMod val="40000"/>
                  <a:lumOff val="60000"/>
                </a:schemeClr>
              </a:solidFill>
              <a:effectLst/>
            </a:endParaRPr>
          </a:p>
          <a:p>
            <a:endParaRPr lang="zh-CN" altLang="en-US">
              <a:ln w="22225">
                <a:solidFill>
                  <a:schemeClr val="accent2"/>
                </a:solidFill>
                <a:prstDash val="solid"/>
              </a:ln>
              <a:solidFill>
                <a:schemeClr val="accent2">
                  <a:lumMod val="40000"/>
                  <a:lumOff val="60000"/>
                </a:schemeClr>
              </a:solidFill>
              <a:effectLst/>
            </a:endParaRPr>
          </a:p>
        </p:txBody>
      </p:sp>
    </p:spTree>
    <p:custDataLst>
      <p:tags r:id="rId1"/>
    </p:custData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zh-CN" altLang="en-US">
                <a:sym typeface="+mn-ea"/>
              </a:rPr>
              <a:t>消息驱动基本结构示例</a:t>
            </a:r>
            <a:endParaRPr lang="zh-CN" altLang="en-US"/>
          </a:p>
        </p:txBody>
      </p:sp>
      <p:pic>
        <p:nvPicPr>
          <p:cNvPr id="4" name="内容占位符 3"/>
          <p:cNvPicPr>
            <a:picLocks noChangeAspect="1"/>
          </p:cNvPicPr>
          <p:nvPr>
            <p:ph idx="1"/>
          </p:nvPr>
        </p:nvPicPr>
        <p:blipFill>
          <a:blip r:embed="rId1"/>
          <a:stretch>
            <a:fillRect/>
          </a:stretch>
        </p:blipFill>
        <p:spPr>
          <a:xfrm>
            <a:off x="889635" y="1852295"/>
            <a:ext cx="10412095" cy="4319905"/>
          </a:xfrm>
          <a:prstGeom prst="rect">
            <a:avLst/>
          </a:prstGeom>
        </p:spPr>
      </p:pic>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分布式事务一致性</a:t>
            </a:r>
            <a:r>
              <a:rPr lang="en-US" altLang="zh-CN"/>
              <a:t>	</a:t>
            </a:r>
            <a:endParaRPr lang="en-US" altLang="zh-CN"/>
          </a:p>
        </p:txBody>
      </p:sp>
      <p:sp>
        <p:nvSpPr>
          <p:cNvPr id="3" name="内容占位符 2"/>
          <p:cNvSpPr>
            <a:spLocks noGrp="1"/>
          </p:cNvSpPr>
          <p:nvPr>
            <p:ph idx="1"/>
          </p:nvPr>
        </p:nvSpPr>
        <p:spPr/>
        <p:txBody>
          <a:bodyPr/>
          <a:p>
            <a:r>
              <a:rPr lang="zh-CN" altLang="en-US"/>
              <a:t>强一致性 </a:t>
            </a:r>
            <a:endParaRPr lang="zh-CN" altLang="en-US"/>
          </a:p>
          <a:p>
            <a:endParaRPr lang="zh-CN" altLang="en-US"/>
          </a:p>
          <a:p>
            <a:r>
              <a:rPr lang="zh-CN" altLang="en-US"/>
              <a:t>弱一致性</a:t>
            </a:r>
            <a:endParaRPr lang="zh-CN" altLang="en-US"/>
          </a:p>
          <a:p>
            <a:endParaRPr lang="zh-CN" altLang="en-US"/>
          </a:p>
          <a:p>
            <a:r>
              <a:rPr lang="zh-CN" altLang="en-US"/>
              <a:t>最终一致性</a:t>
            </a:r>
            <a:endParaRPr lang="zh-CN" altLang="en-US"/>
          </a:p>
        </p:txBody>
      </p:sp>
    </p:spTree>
    <p:custDataLst>
      <p:tags r:id="rId1"/>
    </p:custData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消息驱动需要关注的事项</a:t>
            </a:r>
            <a:endParaRPr lang="zh-CN" altLang="en-US"/>
          </a:p>
        </p:txBody>
      </p:sp>
      <p:sp>
        <p:nvSpPr>
          <p:cNvPr id="3" name="内容占位符 2"/>
          <p:cNvSpPr>
            <a:spLocks noGrp="1"/>
          </p:cNvSpPr>
          <p:nvPr>
            <p:ph idx="1"/>
          </p:nvPr>
        </p:nvSpPr>
        <p:spPr/>
        <p:txBody>
          <a:bodyPr/>
          <a:p>
            <a:r>
              <a:rPr lang="zh-CN" altLang="en-US"/>
              <a:t>消息中间件需要支持事务</a:t>
            </a:r>
            <a:endParaRPr lang="zh-CN" altLang="en-US"/>
          </a:p>
          <a:p>
            <a:endParaRPr lang="zh-CN" altLang="en-US"/>
          </a:p>
          <a:p>
            <a:r>
              <a:rPr lang="zh-CN" altLang="en-US"/>
              <a:t>如何处理重试的消息</a:t>
            </a:r>
            <a:endParaRPr lang="zh-CN" altLang="en-US"/>
          </a:p>
          <a:p>
            <a:endParaRPr lang="zh-CN" altLang="en-US"/>
          </a:p>
          <a:p>
            <a:r>
              <a:rPr lang="zh-CN" altLang="en-US"/>
              <a:t>发生异常时的回滚操作</a:t>
            </a:r>
            <a:endParaRPr lang="zh-CN" altLang="en-US"/>
          </a:p>
        </p:txBody>
      </p:sp>
    </p:spTree>
    <p:custDataLst>
      <p:tags r:id="rId1"/>
    </p:custData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回滚处理</a:t>
            </a:r>
            <a:endParaRPr lang="zh-CN" altLang="en-US"/>
          </a:p>
        </p:txBody>
      </p:sp>
      <p:sp>
        <p:nvSpPr>
          <p:cNvPr id="3" name="内容占位符 2"/>
          <p:cNvSpPr>
            <a:spLocks noGrp="1"/>
          </p:cNvSpPr>
          <p:nvPr>
            <p:ph idx="1"/>
          </p:nvPr>
        </p:nvSpPr>
        <p:spPr/>
        <p:txBody>
          <a:bodyPr/>
          <a:p>
            <a:r>
              <a:rPr lang="zh-CN" altLang="en-US"/>
              <a:t>将出错未处理的消息写到失败队列，进行相应的回滚操作</a:t>
            </a:r>
            <a:endParaRPr lang="zh-CN" altLang="en-US"/>
          </a:p>
          <a:p>
            <a:endParaRPr lang="zh-CN" altLang="en-US"/>
          </a:p>
          <a:p>
            <a:endParaRPr lang="zh-CN" altLang="en-US"/>
          </a:p>
          <a:p>
            <a:r>
              <a:rPr lang="zh-CN" altLang="en-US"/>
              <a:t>通过定时任务检查超时操作，对未完成的操作做自动回滚</a:t>
            </a:r>
            <a:endParaRPr lang="zh-CN" altLang="en-US"/>
          </a:p>
          <a:p>
            <a:endParaRPr lang="zh-CN" altLang="en-US"/>
          </a:p>
          <a:p>
            <a:endParaRPr lang="zh-CN" altLang="en-US"/>
          </a:p>
          <a:p>
            <a:r>
              <a:rPr lang="zh-CN" altLang="en-US"/>
              <a:t>保存出错消息进行人工处理</a:t>
            </a:r>
            <a:endParaRPr lang="zh-CN" altLang="en-US"/>
          </a:p>
        </p:txBody>
      </p:sp>
    </p:spTree>
    <p:custDataLst>
      <p:tags r:id="rId1"/>
    </p:custData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r>
              <a:rPr lang="zh-CN" altLang="en-US"/>
              <a:t>https://www.2cto.com/kf/201803/728799.html</a:t>
            </a:r>
            <a:endParaRPr lang="zh-CN" altLang="en-US"/>
          </a:p>
          <a:p>
            <a:r>
              <a:rPr lang="zh-CN" altLang="en-US"/>
              <a:t>配合spring-tx实现事务的原理</a:t>
            </a:r>
            <a:endParaRPr lang="zh-CN" altLang="en-US"/>
          </a:p>
          <a:p>
            <a:endParaRPr lang="zh-CN" altLang="en-US"/>
          </a:p>
          <a:p>
            <a:r>
              <a:rPr lang="zh-CN" altLang="en-US"/>
              <a:t>https://blog.csdn.net/weixin_42861564/article/details/81590093</a:t>
            </a:r>
            <a:endParaRPr lang="zh-CN" altLang="en-US"/>
          </a:p>
          <a:p>
            <a:r>
              <a:rPr lang="en-US" altLang="zh-CN"/>
              <a:t>Spring</a:t>
            </a:r>
            <a:r>
              <a:rPr lang="zh-CN" altLang="en-US"/>
              <a:t>事务同步</a:t>
            </a:r>
            <a:endParaRPr lang="zh-CN" altLang="en-US"/>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BASE</a:t>
            </a:r>
            <a:r>
              <a:rPr lang="zh-CN" altLang="en-US"/>
              <a:t>理论</a:t>
            </a:r>
            <a:endParaRPr lang="zh-CN" altLang="en-US"/>
          </a:p>
        </p:txBody>
      </p:sp>
      <p:sp>
        <p:nvSpPr>
          <p:cNvPr id="3" name="内容占位符 2"/>
          <p:cNvSpPr>
            <a:spLocks noGrp="1"/>
          </p:cNvSpPr>
          <p:nvPr>
            <p:ph idx="1"/>
          </p:nvPr>
        </p:nvSpPr>
        <p:spPr/>
        <p:txBody>
          <a:bodyPr/>
          <a:p>
            <a:r>
              <a:rPr lang="en-US" altLang="zh-CN"/>
              <a:t>Basic Available</a:t>
            </a:r>
            <a:endParaRPr lang="zh-CN" altLang="en-US"/>
          </a:p>
          <a:p>
            <a:endParaRPr lang="zh-CN" altLang="en-US"/>
          </a:p>
          <a:p>
            <a:r>
              <a:rPr lang="en-US" altLang="zh-CN"/>
              <a:t>Soft state </a:t>
            </a:r>
            <a:endParaRPr lang="en-US" altLang="zh-CN"/>
          </a:p>
          <a:p>
            <a:endParaRPr lang="zh-CN" altLang="en-US"/>
          </a:p>
          <a:p>
            <a:r>
              <a:rPr lang="en-US" altLang="zh-CN"/>
              <a:t>Eventually Consistent</a:t>
            </a:r>
            <a:endParaRPr lang="en-US" altLang="zh-CN"/>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Agenda</a:t>
            </a:r>
            <a:endParaRPr lang="en-US" altLang="zh-CN"/>
          </a:p>
        </p:txBody>
      </p:sp>
      <p:sp>
        <p:nvSpPr>
          <p:cNvPr id="3" name="内容占位符 2"/>
          <p:cNvSpPr>
            <a:spLocks noGrp="1"/>
          </p:cNvSpPr>
          <p:nvPr>
            <p:ph idx="1"/>
          </p:nvPr>
        </p:nvSpPr>
        <p:spPr>
          <a:xfrm>
            <a:off x="876300" y="1852295"/>
            <a:ext cx="10440035" cy="4310380"/>
          </a:xfrm>
        </p:spPr>
        <p:txBody>
          <a:bodyPr/>
          <a:p>
            <a:r>
              <a:rPr lang="en-US" altLang="zh-CN"/>
              <a:t>Spring</a:t>
            </a:r>
            <a:r>
              <a:rPr lang="zh-CN" altLang="en-US"/>
              <a:t>事务机制</a:t>
            </a:r>
            <a:endParaRPr lang="zh-CN" altLang="en-US"/>
          </a:p>
          <a:p>
            <a:endParaRPr lang="en-US" altLang="zh-CN"/>
          </a:p>
          <a:p>
            <a:r>
              <a:rPr lang="en-US" altLang="zh-CN"/>
              <a:t>JTA</a:t>
            </a:r>
            <a:r>
              <a:rPr lang="zh-CN" altLang="en-US"/>
              <a:t>与</a:t>
            </a:r>
            <a:r>
              <a:rPr lang="en-US" altLang="zh-CN"/>
              <a:t>XA</a:t>
            </a:r>
            <a:endParaRPr lang="en-US" altLang="zh-CN"/>
          </a:p>
          <a:p>
            <a:endParaRPr lang="en-US" altLang="zh-CN"/>
          </a:p>
          <a:p>
            <a:r>
              <a:rPr lang="en-US" altLang="zh-CN"/>
              <a:t>Spring JTA</a:t>
            </a:r>
            <a:r>
              <a:rPr lang="zh-CN" altLang="en-US"/>
              <a:t>分布式事务实现</a:t>
            </a:r>
            <a:endParaRPr lang="zh-CN" altLang="en-US"/>
          </a:p>
          <a:p>
            <a:endParaRPr lang="zh-CN" altLang="en-US"/>
          </a:p>
          <a:p>
            <a:r>
              <a:rPr lang="en-US" altLang="zh-CN"/>
              <a:t>Spring </a:t>
            </a:r>
            <a:r>
              <a:rPr lang="zh-CN" altLang="en-US"/>
              <a:t>不使用</a:t>
            </a:r>
            <a:r>
              <a:rPr lang="en-US" altLang="zh-CN"/>
              <a:t>JTA</a:t>
            </a:r>
            <a:r>
              <a:rPr lang="zh-CN" altLang="en-US"/>
              <a:t>的分布式事务实现</a:t>
            </a:r>
            <a:endParaRPr lang="zh-CN" altLang="en-US"/>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Spring</a:t>
            </a:r>
            <a:r>
              <a:rPr lang="zh-CN" altLang="en-US"/>
              <a:t>事务机制</a:t>
            </a:r>
            <a:r>
              <a:rPr lang="en-US" altLang="zh-CN"/>
              <a:t>-</a:t>
            </a:r>
            <a:r>
              <a:rPr lang="zh-CN" altLang="en-US"/>
              <a:t>本地事务</a:t>
            </a:r>
            <a:endParaRPr lang="zh-CN" altLang="en-US"/>
          </a:p>
        </p:txBody>
      </p:sp>
      <p:sp>
        <p:nvSpPr>
          <p:cNvPr id="3" name="内容占位符 2"/>
          <p:cNvSpPr>
            <a:spLocks noGrp="1"/>
          </p:cNvSpPr>
          <p:nvPr>
            <p:ph idx="1"/>
          </p:nvPr>
        </p:nvSpPr>
        <p:spPr>
          <a:xfrm>
            <a:off x="875665" y="2122170"/>
            <a:ext cx="10440035" cy="3769360"/>
          </a:xfrm>
        </p:spPr>
        <p:txBody>
          <a:bodyPr>
            <a:normAutofit/>
          </a:bodyPr>
          <a:p>
            <a:r>
              <a:rPr lang="en-US" altLang="zh-CN"/>
              <a:t>Spring</a:t>
            </a:r>
            <a:r>
              <a:rPr lang="zh-CN" altLang="en-US"/>
              <a:t>容器管理生命周期</a:t>
            </a:r>
            <a:endParaRPr lang="zh-CN" altLang="en-US"/>
          </a:p>
          <a:p>
            <a:endParaRPr lang="zh-CN" altLang="en-US"/>
          </a:p>
          <a:p>
            <a:r>
              <a:rPr lang="zh-CN" altLang="en-US"/>
              <a:t>通过</a:t>
            </a:r>
            <a:r>
              <a:rPr lang="en-US" altLang="zh-CN"/>
              <a:t>Spring</a:t>
            </a:r>
            <a:r>
              <a:rPr lang="zh-CN" altLang="en-US"/>
              <a:t>事务接口调用</a:t>
            </a:r>
            <a:endParaRPr lang="zh-CN" altLang="en-US"/>
          </a:p>
          <a:p>
            <a:endParaRPr lang="zh-CN" altLang="en-US"/>
          </a:p>
          <a:p>
            <a:r>
              <a:rPr lang="zh-CN" altLang="en-US"/>
              <a:t>业务代码与具体事务的实现无关</a:t>
            </a:r>
            <a:endParaRPr lang="zh-CN" altLang="en-US"/>
          </a:p>
          <a:p>
            <a:endParaRPr lang="zh-CN" altLang="en-US"/>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en-US" altLang="zh-CN">
                <a:sym typeface="+mn-ea"/>
              </a:rPr>
              <a:t>Spring</a:t>
            </a:r>
            <a:r>
              <a:rPr lang="zh-CN" altLang="en-US">
                <a:sym typeface="+mn-ea"/>
              </a:rPr>
              <a:t>事务机制</a:t>
            </a:r>
            <a:r>
              <a:rPr lang="en-US" altLang="zh-CN">
                <a:sym typeface="+mn-ea"/>
              </a:rPr>
              <a:t>-</a:t>
            </a:r>
            <a:r>
              <a:rPr lang="zh-CN" altLang="en-US">
                <a:sym typeface="+mn-ea"/>
              </a:rPr>
              <a:t>本地事务</a:t>
            </a:r>
            <a:endParaRPr lang="zh-CN" altLang="en-US"/>
          </a:p>
        </p:txBody>
      </p:sp>
      <p:pic>
        <p:nvPicPr>
          <p:cNvPr id="4" name="内容占位符 3"/>
          <p:cNvPicPr>
            <a:picLocks noChangeAspect="1"/>
          </p:cNvPicPr>
          <p:nvPr>
            <p:ph idx="1"/>
          </p:nvPr>
        </p:nvPicPr>
        <p:blipFill>
          <a:blip r:embed="rId1"/>
          <a:stretch>
            <a:fillRect/>
          </a:stretch>
        </p:blipFill>
        <p:spPr>
          <a:xfrm>
            <a:off x="916940" y="1852295"/>
            <a:ext cx="10357485" cy="4319905"/>
          </a:xfrm>
          <a:prstGeom prst="rect">
            <a:avLst/>
          </a:prstGeom>
        </p:spPr>
      </p:pic>
    </p:spTree>
    <p:custDataLst>
      <p:tags r:id="rId2"/>
    </p:custDataLst>
  </p:cSld>
  <p:clrMapOvr>
    <a:masterClrMapping/>
  </p:clrMapOvr>
</p:sld>
</file>

<file path=ppt/tags/tag1.xml><?xml version="1.0" encoding="utf-8"?>
<p:tagLst xmlns:p="http://schemas.openxmlformats.org/presentationml/2006/main">
  <p:tag name="PA" val="v3.0.1"/>
</p:tagLst>
</file>

<file path=ppt/tags/tag10.xml><?xml version="1.0" encoding="utf-8"?>
<p:tagLst xmlns:p="http://schemas.openxmlformats.org/presentationml/2006/main">
  <p:tag name="KSO_WM_BEAUTIFY_FLAG" val="#wm#"/>
  <p:tag name="KSO_WM_TEMPLATE_CATEGORY" val="custom"/>
  <p:tag name="KSO_WM_TEMPLATE_INDEX" val="20184545"/>
</p:tagLst>
</file>

<file path=ppt/tags/tag11.xml><?xml version="1.0" encoding="utf-8"?>
<p:tagLst xmlns:p="http://schemas.openxmlformats.org/presentationml/2006/main">
  <p:tag name="KSO_WM_BEAUTIFY_FLAG" val="#wm#"/>
  <p:tag name="KSO_WM_TEMPLATE_CATEGORY" val="custom"/>
  <p:tag name="KSO_WM_TEMPLATE_INDEX" val="20184545"/>
</p:tagLst>
</file>

<file path=ppt/tags/tag12.xml><?xml version="1.0" encoding="utf-8"?>
<p:tagLst xmlns:p="http://schemas.openxmlformats.org/presentationml/2006/main">
  <p:tag name="KSO_WM_BEAUTIFY_FLAG" val="#wm#"/>
  <p:tag name="KSO_WM_TEMPLATE_CATEGORY" val="custom"/>
  <p:tag name="KSO_WM_TEMPLATE_INDEX" val="20184545"/>
</p:tagLst>
</file>

<file path=ppt/tags/tag13.xml><?xml version="1.0" encoding="utf-8"?>
<p:tagLst xmlns:p="http://schemas.openxmlformats.org/presentationml/2006/main">
  <p:tag name="KSO_WM_BEAUTIFY_FLAG" val="#wm#"/>
  <p:tag name="KSO_WM_TEMPLATE_CATEGORY" val="custom"/>
  <p:tag name="KSO_WM_TEMPLATE_INDEX" val="20184545"/>
</p:tagLst>
</file>

<file path=ppt/tags/tag14.xml><?xml version="1.0" encoding="utf-8"?>
<p:tagLst xmlns:p="http://schemas.openxmlformats.org/presentationml/2006/main">
  <p:tag name="KSO_WM_BEAUTIFY_FLAG" val="#wm#"/>
  <p:tag name="KSO_WM_TEMPLATE_CATEGORY" val="custom"/>
  <p:tag name="KSO_WM_TEMPLATE_INDEX" val="20184545"/>
</p:tagLst>
</file>

<file path=ppt/tags/tag15.xml><?xml version="1.0" encoding="utf-8"?>
<p:tagLst xmlns:p="http://schemas.openxmlformats.org/presentationml/2006/main">
  <p:tag name="KSO_WM_BEAUTIFY_FLAG" val="#wm#"/>
  <p:tag name="KSO_WM_TEMPLATE_CATEGORY" val="custom"/>
  <p:tag name="KSO_WM_TEMPLATE_INDEX" val="20184545"/>
</p:tagLst>
</file>

<file path=ppt/tags/tag16.xml><?xml version="1.0" encoding="utf-8"?>
<p:tagLst xmlns:p="http://schemas.openxmlformats.org/presentationml/2006/main">
  <p:tag name="KSO_WM_BEAUTIFY_FLAG" val="#wm#"/>
  <p:tag name="KSO_WM_TEMPLATE_CATEGORY" val="custom"/>
  <p:tag name="KSO_WM_TEMPLATE_INDEX" val="20184545"/>
</p:tagLst>
</file>

<file path=ppt/tags/tag17.xml><?xml version="1.0" encoding="utf-8"?>
<p:tagLst xmlns:p="http://schemas.openxmlformats.org/presentationml/2006/main">
  <p:tag name="KSO_WM_BEAUTIFY_FLAG" val="#wm#"/>
  <p:tag name="KSO_WM_TEMPLATE_CATEGORY" val="custom"/>
  <p:tag name="KSO_WM_TEMPLATE_INDEX" val="20184545"/>
</p:tagLst>
</file>

<file path=ppt/tags/tag18.xml><?xml version="1.0" encoding="utf-8"?>
<p:tagLst xmlns:p="http://schemas.openxmlformats.org/presentationml/2006/main">
  <p:tag name="KSO_WM_BEAUTIFY_FLAG" val="#wm#"/>
  <p:tag name="KSO_WM_TEMPLATE_CATEGORY" val="custom"/>
  <p:tag name="KSO_WM_TEMPLATE_INDEX" val="20184545"/>
</p:tagLst>
</file>

<file path=ppt/tags/tag19.xml><?xml version="1.0" encoding="utf-8"?>
<p:tagLst xmlns:p="http://schemas.openxmlformats.org/presentationml/2006/main">
  <p:tag name="KSO_WM_BEAUTIFY_FLAG" val="#wm#"/>
  <p:tag name="KSO_WM_TEMPLATE_CATEGORY" val="custom"/>
  <p:tag name="KSO_WM_TEMPLATE_INDEX" val="20184545"/>
</p:tagLst>
</file>

<file path=ppt/tags/tag2.xml><?xml version="1.0" encoding="utf-8"?>
<p:tagLst xmlns:p="http://schemas.openxmlformats.org/presentationml/2006/main">
  <p:tag name="KSO_WM_TAG_VERSION" val="1.0"/>
  <p:tag name="KSO_WM_TEMPLATE_CATEGORY" val="custom"/>
  <p:tag name="KSO_WM_TEMPLATE_INDEX" val="20184545"/>
</p:tagLst>
</file>

<file path=ppt/tags/tag20.xml><?xml version="1.0" encoding="utf-8"?>
<p:tagLst xmlns:p="http://schemas.openxmlformats.org/presentationml/2006/main">
  <p:tag name="KSO_WM_BEAUTIFY_FLAG" val="#wm#"/>
  <p:tag name="KSO_WM_TEMPLATE_CATEGORY" val="custom"/>
  <p:tag name="KSO_WM_TEMPLATE_INDEX" val="20184545"/>
</p:tagLst>
</file>

<file path=ppt/tags/tag21.xml><?xml version="1.0" encoding="utf-8"?>
<p:tagLst xmlns:p="http://schemas.openxmlformats.org/presentationml/2006/main">
  <p:tag name="KSO_WM_BEAUTIFY_FLAG" val="#wm#"/>
  <p:tag name="KSO_WM_TEMPLATE_CATEGORY" val="custom"/>
  <p:tag name="KSO_WM_TEMPLATE_INDEX" val="20184545"/>
</p:tagLst>
</file>

<file path=ppt/tags/tag22.xml><?xml version="1.0" encoding="utf-8"?>
<p:tagLst xmlns:p="http://schemas.openxmlformats.org/presentationml/2006/main">
  <p:tag name="KSO_WM_BEAUTIFY_FLAG" val="#wm#"/>
  <p:tag name="KSO_WM_TEMPLATE_CATEGORY" val="custom"/>
  <p:tag name="KSO_WM_TEMPLATE_INDEX" val="20184545"/>
</p:tagLst>
</file>

<file path=ppt/tags/tag23.xml><?xml version="1.0" encoding="utf-8"?>
<p:tagLst xmlns:p="http://schemas.openxmlformats.org/presentationml/2006/main">
  <p:tag name="KSO_WM_BEAUTIFY_FLAG" val="#wm#"/>
  <p:tag name="KSO_WM_TEMPLATE_CATEGORY" val="custom"/>
  <p:tag name="KSO_WM_TEMPLATE_INDEX" val="20184545"/>
</p:tagLst>
</file>

<file path=ppt/tags/tag24.xml><?xml version="1.0" encoding="utf-8"?>
<p:tagLst xmlns:p="http://schemas.openxmlformats.org/presentationml/2006/main">
  <p:tag name="KSO_WM_BEAUTIFY_FLAG" val="#wm#"/>
  <p:tag name="KSO_WM_TEMPLATE_CATEGORY" val="custom"/>
  <p:tag name="KSO_WM_TEMPLATE_INDEX" val="20184545"/>
</p:tagLst>
</file>

<file path=ppt/tags/tag25.xml><?xml version="1.0" encoding="utf-8"?>
<p:tagLst xmlns:p="http://schemas.openxmlformats.org/presentationml/2006/main">
  <p:tag name="KSO_WM_BEAUTIFY_FLAG" val="#wm#"/>
  <p:tag name="KSO_WM_TEMPLATE_CATEGORY" val="custom"/>
  <p:tag name="KSO_WM_TEMPLATE_INDEX" val="20184545"/>
</p:tagLst>
</file>

<file path=ppt/tags/tag26.xml><?xml version="1.0" encoding="utf-8"?>
<p:tagLst xmlns:p="http://schemas.openxmlformats.org/presentationml/2006/main">
  <p:tag name="KSO_WM_BEAUTIFY_FLAG" val="#wm#"/>
  <p:tag name="KSO_WM_TEMPLATE_CATEGORY" val="custom"/>
  <p:tag name="KSO_WM_TEMPLATE_INDEX" val="20184545"/>
</p:tagLst>
</file>

<file path=ppt/tags/tag27.xml><?xml version="1.0" encoding="utf-8"?>
<p:tagLst xmlns:p="http://schemas.openxmlformats.org/presentationml/2006/main">
  <p:tag name="KSO_WM_BEAUTIFY_FLAG" val="#wm#"/>
  <p:tag name="KSO_WM_TEMPLATE_CATEGORY" val="custom"/>
  <p:tag name="KSO_WM_TEMPLATE_INDEX" val="20184545"/>
</p:tagLst>
</file>

<file path=ppt/tags/tag28.xml><?xml version="1.0" encoding="utf-8"?>
<p:tagLst xmlns:p="http://schemas.openxmlformats.org/presentationml/2006/main">
  <p:tag name="KSO_WM_BEAUTIFY_FLAG" val="#wm#"/>
  <p:tag name="KSO_WM_TEMPLATE_CATEGORY" val="custom"/>
  <p:tag name="KSO_WM_TEMPLATE_INDEX" val="20184545"/>
</p:tagLst>
</file>

<file path=ppt/tags/tag29.xml><?xml version="1.0" encoding="utf-8"?>
<p:tagLst xmlns:p="http://schemas.openxmlformats.org/presentationml/2006/main">
  <p:tag name="KSO_WM_BEAUTIFY_FLAG" val="#wm#"/>
  <p:tag name="KSO_WM_TEMPLATE_CATEGORY" val="custom"/>
  <p:tag name="KSO_WM_TEMPLATE_INDEX" val="20184545"/>
</p:tagLst>
</file>

<file path=ppt/tags/tag3.xml><?xml version="1.0" encoding="utf-8"?>
<p:tagLst xmlns:p="http://schemas.openxmlformats.org/presentationml/2006/main">
  <p:tag name="KSO_WM_TAG_VERSION" val="1.0"/>
  <p:tag name="KSO_WM_TEMPLATE_CATEGORY" val="custom"/>
  <p:tag name="KSO_WM_TEMPLATE_INDEX" val="20184545"/>
</p:tagLst>
</file>

<file path=ppt/tags/tag30.xml><?xml version="1.0" encoding="utf-8"?>
<p:tagLst xmlns:p="http://schemas.openxmlformats.org/presentationml/2006/main">
  <p:tag name="KSO_WM_BEAUTIFY_FLAG" val="#wm#"/>
  <p:tag name="KSO_WM_TEMPLATE_CATEGORY" val="custom"/>
  <p:tag name="KSO_WM_TEMPLATE_INDEX" val="20184545"/>
</p:tagLst>
</file>

<file path=ppt/tags/tag31.xml><?xml version="1.0" encoding="utf-8"?>
<p:tagLst xmlns:p="http://schemas.openxmlformats.org/presentationml/2006/main">
  <p:tag name="KSO_WM_BEAUTIFY_FLAG" val="#wm#"/>
  <p:tag name="KSO_WM_TEMPLATE_CATEGORY" val="custom"/>
  <p:tag name="KSO_WM_TEMPLATE_INDEX" val="20184545"/>
</p:tagLst>
</file>

<file path=ppt/tags/tag32.xml><?xml version="1.0" encoding="utf-8"?>
<p:tagLst xmlns:p="http://schemas.openxmlformats.org/presentationml/2006/main">
  <p:tag name="KSO_WM_BEAUTIFY_FLAG" val="#wm#"/>
  <p:tag name="KSO_WM_TEMPLATE_CATEGORY" val="custom"/>
  <p:tag name="KSO_WM_TEMPLATE_INDEX" val="20184545"/>
</p:tagLst>
</file>

<file path=ppt/tags/tag33.xml><?xml version="1.0" encoding="utf-8"?>
<p:tagLst xmlns:p="http://schemas.openxmlformats.org/presentationml/2006/main">
  <p:tag name="KSO_WM_BEAUTIFY_FLAG" val="#wm#"/>
  <p:tag name="KSO_WM_TEMPLATE_CATEGORY" val="custom"/>
  <p:tag name="KSO_WM_TEMPLATE_INDEX" val="20184545"/>
</p:tagLst>
</file>

<file path=ppt/tags/tag34.xml><?xml version="1.0" encoding="utf-8"?>
<p:tagLst xmlns:p="http://schemas.openxmlformats.org/presentationml/2006/main">
  <p:tag name="KSO_WM_BEAUTIFY_FLAG" val="#wm#"/>
  <p:tag name="KSO_WM_TEMPLATE_CATEGORY" val="custom"/>
  <p:tag name="KSO_WM_TEMPLATE_INDEX" val="20184545"/>
</p:tagLst>
</file>

<file path=ppt/tags/tag35.xml><?xml version="1.0" encoding="utf-8"?>
<p:tagLst xmlns:p="http://schemas.openxmlformats.org/presentationml/2006/main">
  <p:tag name="KSO_WM_BEAUTIFY_FLAG" val="#wm#"/>
  <p:tag name="KSO_WM_TEMPLATE_CATEGORY" val="custom"/>
  <p:tag name="KSO_WM_TEMPLATE_INDEX" val="20184545"/>
</p:tagLst>
</file>

<file path=ppt/tags/tag36.xml><?xml version="1.0" encoding="utf-8"?>
<p:tagLst xmlns:p="http://schemas.openxmlformats.org/presentationml/2006/main">
  <p:tag name="KSO_WM_BEAUTIFY_FLAG" val="#wm#"/>
  <p:tag name="KSO_WM_TEMPLATE_CATEGORY" val="custom"/>
  <p:tag name="KSO_WM_TEMPLATE_INDEX" val="20184545"/>
</p:tagLst>
</file>

<file path=ppt/tags/tag37.xml><?xml version="1.0" encoding="utf-8"?>
<p:tagLst xmlns:p="http://schemas.openxmlformats.org/presentationml/2006/main">
  <p:tag name="KSO_WM_BEAUTIFY_FLAG" val="#wm#"/>
  <p:tag name="KSO_WM_TEMPLATE_CATEGORY" val="custom"/>
  <p:tag name="KSO_WM_TEMPLATE_INDEX" val="20184545"/>
</p:tagLst>
</file>

<file path=ppt/tags/tag38.xml><?xml version="1.0" encoding="utf-8"?>
<p:tagLst xmlns:p="http://schemas.openxmlformats.org/presentationml/2006/main">
  <p:tag name="KSO_WM_BEAUTIFY_FLAG" val="#wm#"/>
  <p:tag name="KSO_WM_TEMPLATE_CATEGORY" val="custom"/>
  <p:tag name="KSO_WM_TEMPLATE_INDEX" val="20184545"/>
</p:tagLst>
</file>

<file path=ppt/tags/tag39.xml><?xml version="1.0" encoding="utf-8"?>
<p:tagLst xmlns:p="http://schemas.openxmlformats.org/presentationml/2006/main">
  <p:tag name="KSO_WM_BEAUTIFY_FLAG" val="#wm#"/>
  <p:tag name="KSO_WM_TEMPLATE_CATEGORY" val="custom"/>
  <p:tag name="KSO_WM_TEMPLATE_INDEX" val="20184545"/>
</p:tagLst>
</file>

<file path=ppt/tags/tag4.xml><?xml version="1.0" encoding="utf-8"?>
<p:tagLst xmlns:p="http://schemas.openxmlformats.org/presentationml/2006/main">
  <p:tag name="KSO_WM_BEAUTIFY_FLAG" val="#wm#"/>
  <p:tag name="KSO_WM_TAG_VERSION" val="1.0"/>
  <p:tag name="KSO_WM_TEMPLATE_INDEX" val="20184545"/>
  <p:tag name="KSO_WM_TEMPLATE_CATEGORY" val="custom"/>
  <p:tag name="KSO_WM_TEMPLATE_THUMBS_INDEX" val="1、2、12、14、10、11、13、20"/>
  <p:tag name="KSO_WM_TEMPLATE_TOPIC_ID" val="2869567"/>
  <p:tag name="KSO_WM_TEMPLATE_OUTLINE_ID" val="6"/>
  <p:tag name="KSO_WM_TEMPLATE_SCENE_ID" val="1"/>
  <p:tag name="KSO_WM_TEMPLATE_JOB_ID" val="6"/>
  <p:tag name="KSO_WM_TEMPLATE_TOPIC_DEFAULT" val="0"/>
</p:tagLst>
</file>

<file path=ppt/tags/tag40.xml><?xml version="1.0" encoding="utf-8"?>
<p:tagLst xmlns:p="http://schemas.openxmlformats.org/presentationml/2006/main">
  <p:tag name="KSO_WM_BEAUTIFY_FLAG" val="#wm#"/>
  <p:tag name="KSO_WM_TEMPLATE_CATEGORY" val="custom"/>
  <p:tag name="KSO_WM_TEMPLATE_INDEX" val="20184545"/>
</p:tagLst>
</file>

<file path=ppt/tags/tag41.xml><?xml version="1.0" encoding="utf-8"?>
<p:tagLst xmlns:p="http://schemas.openxmlformats.org/presentationml/2006/main">
  <p:tag name="KSO_WM_BEAUTIFY_FLAG" val="#wm#"/>
  <p:tag name="KSO_WM_TEMPLATE_CATEGORY" val="custom"/>
  <p:tag name="KSO_WM_TEMPLATE_INDEX" val="20184545"/>
</p:tagLst>
</file>

<file path=ppt/tags/tag42.xml><?xml version="1.0" encoding="utf-8"?>
<p:tagLst xmlns:p="http://schemas.openxmlformats.org/presentationml/2006/main">
  <p:tag name="KSO_WM_BEAUTIFY_FLAG" val="#wm#"/>
  <p:tag name="KSO_WM_TEMPLATE_CATEGORY" val="custom"/>
  <p:tag name="KSO_WM_TEMPLATE_INDEX" val="20184545"/>
</p:tagLst>
</file>

<file path=ppt/tags/tag43.xml><?xml version="1.0" encoding="utf-8"?>
<p:tagLst xmlns:p="http://schemas.openxmlformats.org/presentationml/2006/main">
  <p:tag name="KSO_WM_BEAUTIFY_FLAG" val="#wm#"/>
  <p:tag name="KSO_WM_TEMPLATE_CATEGORY" val="custom"/>
  <p:tag name="KSO_WM_TEMPLATE_INDEX" val="20184545"/>
</p:tagLst>
</file>

<file path=ppt/tags/tag44.xml><?xml version="1.0" encoding="utf-8"?>
<p:tagLst xmlns:p="http://schemas.openxmlformats.org/presentationml/2006/main">
  <p:tag name="KSO_WM_BEAUTIFY_FLAG" val="#wm#"/>
  <p:tag name="KSO_WM_TEMPLATE_CATEGORY" val="custom"/>
  <p:tag name="KSO_WM_TEMPLATE_INDEX" val="20184545"/>
</p:tagLst>
</file>

<file path=ppt/tags/tag45.xml><?xml version="1.0" encoding="utf-8"?>
<p:tagLst xmlns:p="http://schemas.openxmlformats.org/presentationml/2006/main">
  <p:tag name="KSO_WM_BEAUTIFY_FLAG" val="#wm#"/>
  <p:tag name="KSO_WM_TEMPLATE_CATEGORY" val="custom"/>
  <p:tag name="KSO_WM_TEMPLATE_INDEX" val="20184545"/>
</p:tagLst>
</file>

<file path=ppt/tags/tag46.xml><?xml version="1.0" encoding="utf-8"?>
<p:tagLst xmlns:p="http://schemas.openxmlformats.org/presentationml/2006/main">
  <p:tag name="KSO_WM_BEAUTIFY_FLAG" val="#wm#"/>
  <p:tag name="KSO_WM_TEMPLATE_CATEGORY" val="custom"/>
  <p:tag name="KSO_WM_TEMPLATE_INDEX" val="20184545"/>
</p:tagLst>
</file>

<file path=ppt/tags/tag47.xml><?xml version="1.0" encoding="utf-8"?>
<p:tagLst xmlns:p="http://schemas.openxmlformats.org/presentationml/2006/main">
  <p:tag name="KSO_WM_BEAUTIFY_FLAG" val="#wm#"/>
  <p:tag name="KSO_WM_TEMPLATE_CATEGORY" val="custom"/>
  <p:tag name="KSO_WM_TEMPLATE_INDEX" val="20184545"/>
</p:tagLst>
</file>

<file path=ppt/tags/tag48.xml><?xml version="1.0" encoding="utf-8"?>
<p:tagLst xmlns:p="http://schemas.openxmlformats.org/presentationml/2006/main">
  <p:tag name="KSO_WM_BEAUTIFY_FLAG" val="#wm#"/>
  <p:tag name="KSO_WM_TEMPLATE_CATEGORY" val="custom"/>
  <p:tag name="KSO_WM_TEMPLATE_INDEX" val="20184545"/>
</p:tagLst>
</file>

<file path=ppt/tags/tag49.xml><?xml version="1.0" encoding="utf-8"?>
<p:tagLst xmlns:p="http://schemas.openxmlformats.org/presentationml/2006/main">
  <p:tag name="KSO_WM_BEAUTIFY_FLAG" val="#wm#"/>
  <p:tag name="KSO_WM_TEMPLATE_CATEGORY" val="custom"/>
  <p:tag name="KSO_WM_TEMPLATE_INDEX" val="20184545"/>
</p:tagLst>
</file>

<file path=ppt/tags/tag5.xml><?xml version="1.0" encoding="utf-8"?>
<p:tagLst xmlns:p="http://schemas.openxmlformats.org/presentationml/2006/main">
  <p:tag name="KSO_WM_TEMPLATE_CATEGORY" val="custom"/>
  <p:tag name="KSO_WM_TEMPLATE_INDEX" val="20184545"/>
</p:tagLst>
</file>

<file path=ppt/tags/tag50.xml><?xml version="1.0" encoding="utf-8"?>
<p:tagLst xmlns:p="http://schemas.openxmlformats.org/presentationml/2006/main">
  <p:tag name="KSO_WM_BEAUTIFY_FLAG" val="#wm#"/>
  <p:tag name="KSO_WM_TEMPLATE_CATEGORY" val="custom"/>
  <p:tag name="KSO_WM_TEMPLATE_INDEX" val="20184545"/>
</p:tagLst>
</file>

<file path=ppt/tags/tag51.xml><?xml version="1.0" encoding="utf-8"?>
<p:tagLst xmlns:p="http://schemas.openxmlformats.org/presentationml/2006/main">
  <p:tag name="KSO_WM_BEAUTIFY_FLAG" val="#wm#"/>
  <p:tag name="KSO_WM_TEMPLATE_CATEGORY" val="custom"/>
  <p:tag name="KSO_WM_TEMPLATE_INDEX" val="20184545"/>
</p:tagLst>
</file>

<file path=ppt/tags/tag52.xml><?xml version="1.0" encoding="utf-8"?>
<p:tagLst xmlns:p="http://schemas.openxmlformats.org/presentationml/2006/main">
  <p:tag name="KSO_WM_BEAUTIFY_FLAG" val="#wm#"/>
  <p:tag name="KSO_WM_TEMPLATE_CATEGORY" val="custom"/>
  <p:tag name="KSO_WM_TEMPLATE_INDEX" val="20184545"/>
</p:tagLst>
</file>

<file path=ppt/tags/tag53.xml><?xml version="1.0" encoding="utf-8"?>
<p:tagLst xmlns:p="http://schemas.openxmlformats.org/presentationml/2006/main">
  <p:tag name="KSO_WM_BEAUTIFY_FLAG" val="#wm#"/>
  <p:tag name="KSO_WM_TEMPLATE_CATEGORY" val="custom"/>
  <p:tag name="KSO_WM_TEMPLATE_INDEX" val="20184545"/>
</p:tagLst>
</file>

<file path=ppt/tags/tag54.xml><?xml version="1.0" encoding="utf-8"?>
<p:tagLst xmlns:p="http://schemas.openxmlformats.org/presentationml/2006/main">
  <p:tag name="KSO_WM_BEAUTIFY_FLAG" val="#wm#"/>
  <p:tag name="KSO_WM_TEMPLATE_CATEGORY" val="custom"/>
  <p:tag name="KSO_WM_TEMPLATE_INDEX" val="20184545"/>
</p:tagLst>
</file>

<file path=ppt/tags/tag55.xml><?xml version="1.0" encoding="utf-8"?>
<p:tagLst xmlns:p="http://schemas.openxmlformats.org/presentationml/2006/main">
  <p:tag name="KSO_WM_BEAUTIFY_FLAG" val="#wm#"/>
  <p:tag name="KSO_WM_TEMPLATE_CATEGORY" val="custom"/>
  <p:tag name="KSO_WM_TEMPLATE_INDEX" val="20184545"/>
</p:tagLst>
</file>

<file path=ppt/tags/tag56.xml><?xml version="1.0" encoding="utf-8"?>
<p:tagLst xmlns:p="http://schemas.openxmlformats.org/presentationml/2006/main">
  <p:tag name="KSO_WM_BEAUTIFY_FLAG" val="#wm#"/>
  <p:tag name="KSO_WM_TEMPLATE_CATEGORY" val="custom"/>
  <p:tag name="KSO_WM_TEMPLATE_INDEX" val="20184545"/>
</p:tagLst>
</file>

<file path=ppt/tags/tag6.xml><?xml version="1.0" encoding="utf-8"?>
<p:tagLst xmlns:p="http://schemas.openxmlformats.org/presentationml/2006/main">
  <p:tag name="KSO_WM_BEAUTIFY_FLAG" val="#wm#"/>
  <p:tag name="KSO_WM_TEMPLATE_CATEGORY" val="custom"/>
  <p:tag name="KSO_WM_TEMPLATE_INDEX" val="20184545"/>
</p:tagLst>
</file>

<file path=ppt/tags/tag7.xml><?xml version="1.0" encoding="utf-8"?>
<p:tagLst xmlns:p="http://schemas.openxmlformats.org/presentationml/2006/main">
  <p:tag name="KSO_WM_BEAUTIFY_FLAG" val="#wm#"/>
  <p:tag name="KSO_WM_TEMPLATE_CATEGORY" val="custom"/>
  <p:tag name="KSO_WM_TEMPLATE_INDEX" val="20184545"/>
</p:tagLst>
</file>

<file path=ppt/tags/tag8.xml><?xml version="1.0" encoding="utf-8"?>
<p:tagLst xmlns:p="http://schemas.openxmlformats.org/presentationml/2006/main">
  <p:tag name="KSO_WM_BEAUTIFY_FLAG" val="#wm#"/>
  <p:tag name="KSO_WM_TEMPLATE_CATEGORY" val="custom"/>
  <p:tag name="KSO_WM_TEMPLATE_INDEX" val="20184545"/>
</p:tagLst>
</file>

<file path=ppt/tags/tag9.xml><?xml version="1.0" encoding="utf-8"?>
<p:tagLst xmlns:p="http://schemas.openxmlformats.org/presentationml/2006/main">
  <p:tag name="KSO_WM_BEAUTIFY_FLAG" val="#wm#"/>
  <p:tag name="KSO_WM_TEMPLATE_CATEGORY" val="custom"/>
  <p:tag name="KSO_WM_TEMPLATE_INDEX" val="20184545"/>
</p:tagLst>
</file>

<file path=ppt/theme/theme1.xml><?xml version="1.0" encoding="utf-8"?>
<a:theme xmlns:a="http://schemas.openxmlformats.org/drawingml/2006/main" name="Office 主题​​">
  <a:themeElements>
    <a:clrScheme name="自定义 14">
      <a:dk1>
        <a:srgbClr val="000000"/>
      </a:dk1>
      <a:lt1>
        <a:srgbClr val="FFFFFF"/>
      </a:lt1>
      <a:dk2>
        <a:srgbClr val="3E4E7C"/>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1929</Words>
  <Application>WPS 演示</Application>
  <PresentationFormat>宽屏</PresentationFormat>
  <Paragraphs>291</Paragraphs>
  <Slides>52</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52</vt:i4>
      </vt:variant>
    </vt:vector>
  </HeadingPairs>
  <TitlesOfParts>
    <vt:vector size="60" baseType="lpstr">
      <vt:lpstr>Arial</vt:lpstr>
      <vt:lpstr>宋体</vt:lpstr>
      <vt:lpstr>Wingdings</vt:lpstr>
      <vt:lpstr>黑体</vt:lpstr>
      <vt:lpstr>微软雅黑</vt:lpstr>
      <vt:lpstr>Arial Unicode MS</vt:lpstr>
      <vt:lpstr>Calibri</vt:lpstr>
      <vt:lpstr>Office 主题​​</vt:lpstr>
      <vt:lpstr>分布式事务</vt:lpstr>
      <vt:lpstr>定义</vt:lpstr>
      <vt:lpstr>事务</vt:lpstr>
      <vt:lpstr>CAP原则</vt:lpstr>
      <vt:lpstr>分布式事务一致性	</vt:lpstr>
      <vt:lpstr>BASE理论</vt:lpstr>
      <vt:lpstr>Agenda</vt:lpstr>
      <vt:lpstr>Spring事务机制-本地事务</vt:lpstr>
      <vt:lpstr>Spring事务机制-本地事务</vt:lpstr>
      <vt:lpstr>Spring事务机制-外部（全局）事务</vt:lpstr>
      <vt:lpstr>Spring事务机制-外部（全局）事务-JTA</vt:lpstr>
      <vt:lpstr>Spring事务机制-外部（全局）事务</vt:lpstr>
      <vt:lpstr>Spring事务机制-外部（全局）事务</vt:lpstr>
      <vt:lpstr>Spring事务机制-JTA事务管理</vt:lpstr>
      <vt:lpstr>Spring事务机制</vt:lpstr>
      <vt:lpstr>Spring事务机制</vt:lpstr>
      <vt:lpstr>XA与JTA</vt:lpstr>
      <vt:lpstr>XA与JTA</vt:lpstr>
      <vt:lpstr>JTA的接口</vt:lpstr>
      <vt:lpstr>JTA的利弊</vt:lpstr>
      <vt:lpstr>不使用JTA的多数据源事务管理</vt:lpstr>
      <vt:lpstr>XA与JTA</vt:lpstr>
      <vt:lpstr>Spring JTA</vt:lpstr>
      <vt:lpstr>Spring JTA-不使用JTA</vt:lpstr>
      <vt:lpstr>不使用JTA依次提交两个事务</vt:lpstr>
      <vt:lpstr>多个资源的事务同步方法</vt:lpstr>
      <vt:lpstr>XA与最后资源博弈</vt:lpstr>
      <vt:lpstr>共享资源</vt:lpstr>
      <vt:lpstr>最大努力一次提交</vt:lpstr>
      <vt:lpstr>最大努力一次提交</vt:lpstr>
      <vt:lpstr>JMS最大努力一次提交+重试</vt:lpstr>
      <vt:lpstr>JMS最大努力一次提交+重试</vt:lpstr>
      <vt:lpstr>JMS最大努力一次提交+重试</vt:lpstr>
      <vt:lpstr>不使用JTA消息驱动的分布式事务</vt:lpstr>
      <vt:lpstr>链式事务</vt:lpstr>
      <vt:lpstr>如何选择（根据一致性要求）</vt:lpstr>
      <vt:lpstr>如何选择（根据场景）</vt:lpstr>
      <vt:lpstr>分布式事务实现的模式与技术</vt:lpstr>
      <vt:lpstr>分布式事务的几种模式</vt:lpstr>
      <vt:lpstr>分布式事务的性质</vt:lpstr>
      <vt:lpstr>微服务接口的幂等性</vt:lpstr>
      <vt:lpstr>幂等性实现</vt:lpstr>
      <vt:lpstr>幂等性实现</vt:lpstr>
      <vt:lpstr>分布式系统唯一性ID ：GUID</vt:lpstr>
      <vt:lpstr>分布式系统唯一ID的生成</vt:lpstr>
      <vt:lpstr>唯一ID生成方式的选择</vt:lpstr>
      <vt:lpstr>分布式系统分布式对象</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Administrator</dc:creator>
  <cp:lastModifiedBy>jerry</cp:lastModifiedBy>
  <cp:revision>110</cp:revision>
  <dcterms:created xsi:type="dcterms:W3CDTF">2018-12-15T01:27:00Z</dcterms:created>
  <dcterms:modified xsi:type="dcterms:W3CDTF">2018-12-29T14:50:40Z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